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35"/>
  </p:notesMasterIdLst>
  <p:sldIdLst>
    <p:sldId id="256" r:id="rId2"/>
    <p:sldId id="283" r:id="rId3"/>
    <p:sldId id="259" r:id="rId4"/>
    <p:sldId id="295" r:id="rId5"/>
    <p:sldId id="272" r:id="rId6"/>
    <p:sldId id="278" r:id="rId7"/>
    <p:sldId id="296" r:id="rId8"/>
    <p:sldId id="260" r:id="rId9"/>
    <p:sldId id="292" r:id="rId10"/>
    <p:sldId id="293" r:id="rId11"/>
    <p:sldId id="290" r:id="rId12"/>
    <p:sldId id="291" r:id="rId13"/>
    <p:sldId id="270" r:id="rId14"/>
    <p:sldId id="269" r:id="rId15"/>
    <p:sldId id="282" r:id="rId16"/>
    <p:sldId id="261" r:id="rId17"/>
    <p:sldId id="268" r:id="rId18"/>
    <p:sldId id="294" r:id="rId19"/>
    <p:sldId id="281" r:id="rId20"/>
    <p:sldId id="262" r:id="rId21"/>
    <p:sldId id="297" r:id="rId22"/>
    <p:sldId id="266" r:id="rId23"/>
    <p:sldId id="263" r:id="rId24"/>
    <p:sldId id="264" r:id="rId25"/>
    <p:sldId id="267" r:id="rId26"/>
    <p:sldId id="273" r:id="rId27"/>
    <p:sldId id="280" r:id="rId28"/>
    <p:sldId id="279" r:id="rId29"/>
    <p:sldId id="284" r:id="rId30"/>
    <p:sldId id="285" r:id="rId31"/>
    <p:sldId id="287" r:id="rId32"/>
    <p:sldId id="288" r:id="rId33"/>
    <p:sldId id="289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6E380F04-ABDF-4FF4-8DE7-010ADF5777B5}">
          <p14:sldIdLst>
            <p14:sldId id="256"/>
            <p14:sldId id="284"/>
            <p14:sldId id="283"/>
            <p14:sldId id="257"/>
            <p14:sldId id="258"/>
            <p14:sldId id="259"/>
            <p14:sldId id="272"/>
            <p14:sldId id="278"/>
            <p14:sldId id="260"/>
            <p14:sldId id="270"/>
            <p14:sldId id="269"/>
            <p14:sldId id="282"/>
            <p14:sldId id="261"/>
            <p14:sldId id="268"/>
            <p14:sldId id="281"/>
            <p14:sldId id="262"/>
            <p14:sldId id="266"/>
            <p14:sldId id="263"/>
            <p14:sldId id="264"/>
            <p14:sldId id="265"/>
            <p14:sldId id="267"/>
            <p14:sldId id="273"/>
            <p14:sldId id="280"/>
            <p14:sldId id="279"/>
            <p14:sldId id="277"/>
            <p14:sldId id="274"/>
            <p14:sldId id="285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399FF"/>
    <a:srgbClr val="FAEA16"/>
    <a:srgbClr val="D06D3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04" autoAdjust="0"/>
    <p:restoredTop sz="94676" autoAdjust="0"/>
  </p:normalViewPr>
  <p:slideViewPr>
    <p:cSldViewPr>
      <p:cViewPr varScale="1">
        <p:scale>
          <a:sx n="85" d="100"/>
          <a:sy n="85" d="100"/>
        </p:scale>
        <p:origin x="-72" y="-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D1B90-4661-4140-BCD5-434FF41DDABF}" type="datetimeFigureOut">
              <a:rPr lang="ru-RU" smtClean="0"/>
              <a:pPr/>
              <a:t>15.01.2017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15C4B4-0924-43BA-A6D6-710776F2178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63219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3D251-28CC-4AE4-87FF-96029BF40006}" type="datetimeFigureOut">
              <a:rPr lang="ru-RU" smtClean="0"/>
              <a:pPr/>
              <a:t>15.01.2017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3881B-43E0-4326-9E96-D5EB952D5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10000"/>
    </mc:Choice>
    <mc:Fallback>
      <p:transition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3D251-28CC-4AE4-87FF-96029BF40006}" type="datetimeFigureOut">
              <a:rPr lang="ru-RU" smtClean="0"/>
              <a:pPr/>
              <a:t>15.01.2017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3881B-43E0-4326-9E96-D5EB952D5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10000"/>
    </mc:Choice>
    <mc:Fallback>
      <p:transition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3D251-28CC-4AE4-87FF-96029BF40006}" type="datetimeFigureOut">
              <a:rPr lang="ru-RU" smtClean="0"/>
              <a:pPr/>
              <a:t>15.01.2017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3881B-43E0-4326-9E96-D5EB952D5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10000"/>
    </mc:Choice>
    <mc:Fallback>
      <p:transition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3D251-28CC-4AE4-87FF-96029BF40006}" type="datetimeFigureOut">
              <a:rPr lang="ru-RU" smtClean="0"/>
              <a:pPr/>
              <a:t>15.01.2017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3881B-43E0-4326-9E96-D5EB952D5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10000"/>
    </mc:Choice>
    <mc:Fallback>
      <p:transition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7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3D251-28CC-4AE4-87FF-96029BF40006}" type="datetimeFigureOut">
              <a:rPr lang="ru-RU" smtClean="0"/>
              <a:pPr/>
              <a:t>15.01.2017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6"/>
            <a:ext cx="762000" cy="365125"/>
          </a:xfrm>
        </p:spPr>
        <p:txBody>
          <a:bodyPr/>
          <a:lstStyle/>
          <a:p>
            <a:fld id="{2AD3881B-43E0-4326-9E96-D5EB952D5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p14:dur="10" advClick="0" advTm="10000"/>
    </mc:Choice>
    <mc:Fallback>
      <p:transition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3D251-28CC-4AE4-87FF-96029BF40006}" type="datetimeFigureOut">
              <a:rPr lang="ru-RU" smtClean="0"/>
              <a:pPr/>
              <a:t>15.01.2017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3881B-43E0-4326-9E96-D5EB952D5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10000"/>
    </mc:Choice>
    <mc:Fallback>
      <p:transition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1" y="2362201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362201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3D251-28CC-4AE4-87FF-96029BF40006}" type="datetimeFigureOut">
              <a:rPr lang="ru-RU" smtClean="0"/>
              <a:pPr/>
              <a:t>15.01.2017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3881B-43E0-4326-9E96-D5EB952D5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10000"/>
    </mc:Choice>
    <mc:Fallback>
      <p:transition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3D251-28CC-4AE4-87FF-96029BF40006}" type="datetimeFigureOut">
              <a:rPr lang="ru-RU" smtClean="0"/>
              <a:pPr/>
              <a:t>15.01.2017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3881B-43E0-4326-9E96-D5EB952D5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10000"/>
    </mc:Choice>
    <mc:Fallback>
      <p:transition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3D251-28CC-4AE4-87FF-96029BF40006}" type="datetimeFigureOut">
              <a:rPr lang="ru-RU" smtClean="0"/>
              <a:pPr/>
              <a:t>15.01.2017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3881B-43E0-4326-9E96-D5EB952D5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10000"/>
    </mc:Choice>
    <mc:Fallback>
      <p:transition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1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3D251-28CC-4AE4-87FF-96029BF40006}" type="datetimeFigureOut">
              <a:rPr lang="ru-RU" smtClean="0"/>
              <a:pPr/>
              <a:t>15.01.2017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3881B-43E0-4326-9E96-D5EB952D5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10000"/>
    </mc:Choice>
    <mc:Fallback>
      <p:transition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3D251-28CC-4AE4-87FF-96029BF40006}" type="datetimeFigureOut">
              <a:rPr lang="ru-RU" smtClean="0"/>
              <a:pPr/>
              <a:t>15.01.2017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3881B-43E0-4326-9E96-D5EB952D5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10000"/>
    </mc:Choice>
    <mc:Fallback>
      <p:transition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9A3D251-28CC-4AE4-87FF-96029BF40006}" type="datetimeFigureOut">
              <a:rPr lang="ru-RU" smtClean="0"/>
              <a:pPr/>
              <a:t>15.01.2017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AD3881B-43E0-4326-9E96-D5EB952D5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>
    <mc:Choice xmlns:p14="http://schemas.microsoft.com/office/powerpoint/2010/main" xmlns="" Requires="p14">
      <p:transition p14:dur="10" advClick="0" advTm="10000"/>
    </mc:Choice>
    <mc:Fallback>
      <p:transition advClick="0" advTm="10000"/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ДЛЯ ПРЕЗЕНТАЦИИ\Стройньюс\Макет в газету больший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3108" y="0"/>
            <a:ext cx="4500562" cy="636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2857552" y="0"/>
            <a:ext cx="1064426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24500" cmpd="dbl">
                  <a:solidFill>
                    <a:schemeClr val="accent5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3399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СТУДЕНЧЕСКОЕ </a:t>
            </a:r>
          </a:p>
          <a:p>
            <a:pPr algn="ctr"/>
            <a:r>
              <a:rPr lang="ru-RU" sz="3600" b="1" dirty="0" smtClean="0">
                <a:ln w="24500" cmpd="dbl">
                  <a:solidFill>
                    <a:schemeClr val="accent5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3399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КОНСТРУКТОРСКОЕ </a:t>
            </a:r>
          </a:p>
          <a:p>
            <a:pPr algn="ctr"/>
            <a:r>
              <a:rPr lang="ru-RU" sz="3600" b="1" dirty="0" smtClean="0">
                <a:ln w="24500" cmpd="dbl">
                  <a:solidFill>
                    <a:schemeClr val="accent5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3399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БЮРО</a:t>
            </a:r>
            <a:endParaRPr lang="ru-RU" sz="3600" b="1" dirty="0" smtClean="0">
              <a:ln w="24500" cmpd="dbl">
                <a:solidFill>
                  <a:schemeClr val="accent5">
                    <a:lumMod val="50000"/>
                  </a:schemeClr>
                </a:solidFill>
                <a:prstDash val="solid"/>
                <a:miter lim="800000"/>
              </a:ln>
              <a:solidFill>
                <a:srgbClr val="3399FF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034" y="6211669"/>
            <a:ext cx="79988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ln w="24500" cmpd="dbl">
                  <a:solidFill>
                    <a:schemeClr val="accent5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3399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Факультет строительства и экологии</a:t>
            </a:r>
            <a:endParaRPr lang="ru-RU" sz="3600" b="1" dirty="0">
              <a:ln w="24500" cmpd="dbl">
                <a:solidFill>
                  <a:schemeClr val="accent5">
                    <a:lumMod val="50000"/>
                  </a:schemeClr>
                </a:solidFill>
                <a:prstDash val="solid"/>
                <a:miter lim="800000"/>
              </a:ln>
              <a:solidFill>
                <a:srgbClr val="3399FF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1207957"/>
      </p:ext>
    </p:extLst>
  </p:cSld>
  <p:clrMapOvr>
    <a:masterClrMapping/>
  </p:clrMapOvr>
  <p:transition spd="slow" advClick="0" advTm="2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7" presetClass="exit" presetSubtype="0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28" t="20064" r="27440" b="21762"/>
          <a:stretch/>
        </p:blipFill>
        <p:spPr bwMode="auto">
          <a:xfrm>
            <a:off x="114009" y="380305"/>
            <a:ext cx="8792759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xit" presetSubtype="1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:\ДЛЯ ПРЕЗЕНТАЦИИ\DSC029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4953642" cy="371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28794" y="-214338"/>
            <a:ext cx="10070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6416" y="3444984"/>
            <a:ext cx="6067584" cy="341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000760" y="2643182"/>
            <a:ext cx="20730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После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200"/>
                            </p:stCondLst>
                            <p:childTnLst>
                              <p:par>
                                <p:cTn id="27" presetID="6" presetClass="exit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I:\ДЛЯ ПРЕЗЕНТАЦИИ\DSC029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76811" cy="440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-142900"/>
            <a:ext cx="10070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2" descr="C:\Documents and Settings\Luba_l\Мои документы\WP_20150127_16_16_40_P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7957" y="3428976"/>
            <a:ext cx="6096043" cy="342902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000760" y="2643182"/>
            <a:ext cx="20730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После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xit" presetSubtype="1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3" presetClass="exit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ФОК\ФОК\DSCN43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1" y="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ФОК\ФОК\DSCN44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780928"/>
            <a:ext cx="5227391" cy="392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F:\ФОК\ФОК\P4250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33" y="3686660"/>
            <a:ext cx="4228453" cy="317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:\ФОК\ФОК\DSC0299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8798" y="31430"/>
            <a:ext cx="4100513" cy="307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2765577"/>
            <a:ext cx="712092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dirty="0">
                <a:ln w="11430"/>
                <a:solidFill>
                  <a:srgbClr val="FAEA1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</a:t>
            </a:r>
            <a:r>
              <a:rPr lang="ru-RU" sz="7200" b="1" cap="none" spc="0" dirty="0" smtClean="0">
                <a:ln w="11430"/>
                <a:solidFill>
                  <a:srgbClr val="FAEA1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 обследовании</a:t>
            </a:r>
            <a:endParaRPr lang="ru-RU" sz="7200" b="1" cap="none" spc="0" dirty="0">
              <a:ln w="11430"/>
              <a:solidFill>
                <a:srgbClr val="FAEA1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1827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ФОК\ФОК\DSCN96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12143"/>
            <a:ext cx="7632848" cy="572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9445" y="260648"/>
            <a:ext cx="890513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Объект обследования в Сретенске</a:t>
            </a:r>
            <a:endParaRPr lang="ru-RU" sz="44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1816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>
        <p14:flash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I:\СКБ\ФОТОАППАРАТ2013\PA22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857232"/>
            <a:ext cx="5143504" cy="3857628"/>
          </a:xfrm>
          <a:prstGeom prst="rect">
            <a:avLst/>
          </a:prstGeom>
          <a:noFill/>
        </p:spPr>
      </p:pic>
      <p:pic>
        <p:nvPicPr>
          <p:cNvPr id="41987" name="Picture 3" descr="I:\СКБ\ФОТОАППАРАТ2013\PA22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3321819"/>
            <a:ext cx="4714908" cy="353618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561528">
            <a:off x="5130688" y="752843"/>
            <a:ext cx="414648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 процессе </a:t>
            </a:r>
          </a:p>
          <a:p>
            <a:pPr algn="ctr"/>
            <a:r>
              <a:rPr lang="ru-RU" sz="6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работы</a:t>
            </a:r>
            <a:endParaRPr lang="ru-RU" sz="6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6000"/>
    </mc:Choice>
    <mc:Fallback>
      <p:transition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030" t="36260" r="30122" b="35096"/>
          <a:stretch/>
        </p:blipFill>
        <p:spPr bwMode="auto">
          <a:xfrm>
            <a:off x="3546962" y="2584223"/>
            <a:ext cx="5597038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872" t="29870" r="36651" b="18683"/>
          <a:stretch/>
        </p:blipFill>
        <p:spPr bwMode="auto">
          <a:xfrm>
            <a:off x="467544" y="1772816"/>
            <a:ext cx="3563888" cy="4880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48556" y="-8094"/>
            <a:ext cx="758496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ПРОЕКТЫ</a:t>
            </a:r>
          </a:p>
          <a:p>
            <a:pPr algn="ctr"/>
            <a:r>
              <a:rPr lang="ru-RU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БЛАГОУСТРОЙСТВА</a:t>
            </a:r>
            <a:endParaRPr lang="ru-RU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2957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25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75" t="19423" r="37691" b="22642"/>
          <a:stretch/>
        </p:blipFill>
        <p:spPr bwMode="auto">
          <a:xfrm>
            <a:off x="617159" y="1193996"/>
            <a:ext cx="8030005" cy="5664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3" y="-6332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ln w="31550" cmpd="sng">
                  <a:gradFill>
                    <a:gsLst>
                      <a:gs pos="70000">
                        <a:srgbClr val="B9CA1A">
                          <a:shade val="50000"/>
                          <a:satMod val="190000"/>
                        </a:srgbClr>
                      </a:gs>
                      <a:gs pos="0">
                        <a:srgbClr val="B9CA1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B9CA1A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Благоустройство физкультурно-оздоровительного комплекса </a:t>
            </a:r>
            <a:r>
              <a:rPr lang="ru-RU" sz="3600" b="1" dirty="0" err="1" smtClean="0">
                <a:ln w="31550" cmpd="sng">
                  <a:gradFill>
                    <a:gsLst>
                      <a:gs pos="70000">
                        <a:srgbClr val="B9CA1A">
                          <a:shade val="50000"/>
                          <a:satMod val="190000"/>
                        </a:srgbClr>
                      </a:gs>
                      <a:gs pos="0">
                        <a:srgbClr val="B9CA1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B9CA1A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ЗабГУ</a:t>
            </a:r>
            <a:endParaRPr lang="ru-RU" sz="3600" b="1" dirty="0">
              <a:ln w="31550" cmpd="sng">
                <a:gradFill>
                  <a:gsLst>
                    <a:gs pos="70000">
                      <a:srgbClr val="B9CA1A">
                        <a:shade val="50000"/>
                        <a:satMod val="190000"/>
                      </a:srgbClr>
                    </a:gs>
                    <a:gs pos="0">
                      <a:srgbClr val="B9CA1A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B9CA1A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5374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10000">
        <p14:flip dir="r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9917" y="266290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Благоустройство </a:t>
            </a:r>
            <a:r>
              <a:rPr lang="ru-RU" sz="54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ЗабГУ</a:t>
            </a:r>
            <a:endParaRPr lang="ru-RU" sz="5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F:\ФОК\ФОК\P71600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3" y="1193997"/>
            <a:ext cx="5184577" cy="38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F:\ФОК\ФОК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8676" y="3789040"/>
            <a:ext cx="4347326" cy="290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I:\СКБ\1 мкр\Алле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2"/>
            <a:ext cx="4452403" cy="6357958"/>
          </a:xfrm>
          <a:prstGeom prst="rect">
            <a:avLst/>
          </a:prstGeom>
          <a:noFill/>
        </p:spPr>
      </p:pic>
      <p:pic>
        <p:nvPicPr>
          <p:cNvPr id="40963" name="Picture 3" descr="I:\СКБ\1 мкр\гараж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1597" y="500042"/>
            <a:ext cx="4452403" cy="6357958"/>
          </a:xfrm>
          <a:prstGeom prst="rect">
            <a:avLst/>
          </a:prstGeom>
          <a:noFill/>
        </p:spPr>
      </p:pic>
      <p:pic>
        <p:nvPicPr>
          <p:cNvPr id="40964" name="Picture 4" descr="I:\СКБ\1 мкр\детская площадка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33284"/>
            <a:ext cx="4429124" cy="6324716"/>
          </a:xfrm>
          <a:prstGeom prst="rect">
            <a:avLst/>
          </a:prstGeom>
          <a:noFill/>
        </p:spPr>
      </p:pic>
      <p:pic>
        <p:nvPicPr>
          <p:cNvPr id="40965" name="Picture 5" descr="I:\СКБ\1 мкр\Лестниц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533284"/>
            <a:ext cx="4429124" cy="632471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42976" y="0"/>
            <a:ext cx="6777817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Первый микрорайон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7" presetClass="exit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7" presetClass="exit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500166" y="-214338"/>
            <a:ext cx="61450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Деятельность СКБ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714356"/>
            <a:ext cx="5072066" cy="101566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Проектирование жилых и</a:t>
            </a: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общественных зданий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285984" y="1785926"/>
            <a:ext cx="6858016" cy="83099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Обследование и экспертиза </a:t>
            </a:r>
          </a:p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зданий и сооружений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2643182"/>
            <a:ext cx="4839017" cy="95410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Обследование территорий и </a:t>
            </a:r>
          </a:p>
          <a:p>
            <a:pPr algn="ctr"/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проекты благоустройства</a:t>
            </a:r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00100" y="3714752"/>
            <a:ext cx="8143900" cy="954107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Исследование доступности городской среды для </a:t>
            </a:r>
            <a:r>
              <a:rPr lang="ru-RU" sz="2800" b="1" cap="none" spc="0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маломобильных</a:t>
            </a:r>
            <a:r>
              <a:rPr lang="ru-RU" sz="28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 групп населения</a:t>
            </a:r>
            <a:endParaRPr lang="ru-RU" sz="28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4714884"/>
            <a:ext cx="7429520" cy="1200329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Исследования в области энергосберегающих </a:t>
            </a:r>
          </a:p>
          <a:p>
            <a:pPr algn="ctr"/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технологий в строительстве</a:t>
            </a:r>
            <a:endParaRPr lang="ru-RU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64939" y="5903893"/>
            <a:ext cx="8979061" cy="95410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Консультационная помощь населению по вопросам </a:t>
            </a:r>
          </a:p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строительства и эксплуатации квартир и зданий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17000"/>
    </mc:Choice>
    <mc:Fallback>
      <p:transition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83" t="15365" r="24498" b="12952"/>
          <a:stretch/>
        </p:blipFill>
        <p:spPr bwMode="auto">
          <a:xfrm>
            <a:off x="899592" y="1628800"/>
            <a:ext cx="7266656" cy="5344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4323" y="404664"/>
            <a:ext cx="9133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</a:rPr>
              <a:t>Проекты «Доступная среда»</a:t>
            </a:r>
            <a:endParaRPr lang="ru-RU" sz="5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9316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>
        <p:randomBar dir="vert"/>
      </p:transition>
    </mc:Choice>
    <mc:Fallback>
      <p:transition spd="slow" advClick="0" advTm="10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13" t="13765" r="23221" b="15742"/>
          <a:stretch/>
        </p:blipFill>
        <p:spPr bwMode="auto">
          <a:xfrm>
            <a:off x="930874" y="1492400"/>
            <a:ext cx="7540540" cy="5344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4323" y="404664"/>
            <a:ext cx="9133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</a:rPr>
              <a:t>Проекты «Доступная среда»</a:t>
            </a:r>
            <a:endParaRPr lang="ru-RU" sz="5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tx1">
                  <a:lumMod val="9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4584700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I:\ДЛЯ ПРЕЗЕНТАЦИИ\СКБ\P7120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0604" y="2996952"/>
            <a:ext cx="5148064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6280" y="4653136"/>
            <a:ext cx="36150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 работой</a:t>
            </a:r>
            <a:endParaRPr lang="ru-RU" sz="5400" b="1" cap="none" spc="50" dirty="0">
              <a:ln w="11430"/>
              <a:solidFill>
                <a:schemeClr val="bg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160147" y="332656"/>
            <a:ext cx="373211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 реализованного </a:t>
            </a:r>
          </a:p>
          <a:p>
            <a:pPr algn="ctr"/>
            <a:r>
              <a:rPr lang="ru-RU" sz="3200" b="1" cap="none" spc="50" dirty="0" smtClean="0">
                <a:ln w="1143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проекта храма</a:t>
            </a:r>
            <a:endParaRPr lang="ru-RU" sz="3200" b="1" cap="none" spc="50" dirty="0">
              <a:ln w="11430"/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4641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10000">
        <p14:flash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7" descr="I:\ДЛЯ ПРЕЗЕНТАЦИИ\Стройньюс\DSCF83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8037" y="2492896"/>
            <a:ext cx="4235963" cy="317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57103"/>
            <a:ext cx="4670425" cy="349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4282" y="357166"/>
            <a:ext cx="8690842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Показ проекта </a:t>
            </a:r>
          </a:p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Выставка архитектурных проектов 2013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3482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750" advClick="0" advTm="10000">
        <p:pull/>
      </p:transition>
    </mc:Choice>
    <mc:Fallback>
      <p:transition spd="slow" advClick="0" advTm="10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I:\ДЛЯ ПРЕЗЕНТАЦИИ\Стройньюс\DSCF82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0117"/>
            <a:ext cx="2518412" cy="335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:\ДЛЯ ПРЕЗЕНТАЦИИ\Стройньюс\DSCF83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2509"/>
            <a:ext cx="3264363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I:\ДЛЯ ПРЕЗЕНТАЦИИ\Стройньюс\DSCF83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6841"/>
            <a:ext cx="3583335" cy="268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45024"/>
            <a:ext cx="4194175" cy="314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-22042" y="2735366"/>
            <a:ext cx="91880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н</a:t>
            </a: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а выставке архитектурных проектов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9721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16833"/>
            <a:ext cx="6531440" cy="4886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5275" y="332656"/>
            <a:ext cx="834933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Сотрудники СКБ со старейшим </a:t>
            </a:r>
          </a:p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архитектором города Шегера А.И.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1733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>
        <p:circle/>
      </p:transition>
    </mc:Choice>
    <mc:Fallback>
      <p:transition spd="slow" advClick="0" advTm="1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1517" y="260648"/>
            <a:ext cx="861299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Выступление на конференции</a:t>
            </a:r>
            <a:endParaRPr lang="ru-RU" sz="4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194" name="Picture 2" descr="F:\ФОК\ФОК\PA080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91645"/>
            <a:ext cx="3683405" cy="276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ФОК\ФОК\PA0800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2967" y="1556792"/>
            <a:ext cx="3868923" cy="290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:\ФОК\ФОК\PA0800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7513" y="3972662"/>
            <a:ext cx="3785454" cy="283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51842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4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4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4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8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I:\СКБ\27.03.14\1\P327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1214422"/>
            <a:ext cx="4691096" cy="3518322"/>
          </a:xfrm>
          <a:prstGeom prst="rect">
            <a:avLst/>
          </a:prstGeom>
          <a:noFill/>
        </p:spPr>
      </p:pic>
      <p:pic>
        <p:nvPicPr>
          <p:cNvPr id="39938" name="Picture 2" descr="I:\СКБ\27.03.14\P32700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36157"/>
            <a:ext cx="4429124" cy="3321843"/>
          </a:xfrm>
          <a:prstGeom prst="rect">
            <a:avLst/>
          </a:prstGeom>
          <a:noFill/>
        </p:spPr>
      </p:pic>
      <p:pic>
        <p:nvPicPr>
          <p:cNvPr id="39939" name="Picture 3" descr="I:\СКБ\27.03.14\1\P3270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571852"/>
            <a:ext cx="4381530" cy="328614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28728" y="-214338"/>
            <a:ext cx="599407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Научно-практическая </a:t>
            </a:r>
          </a:p>
          <a:p>
            <a:pPr algn="ctr"/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конференция  2014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7000"/>
    </mc:Choice>
    <mc:Fallback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:\СКБ\108_FUJI\DSCF81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785794"/>
            <a:ext cx="4538573" cy="3403930"/>
          </a:xfrm>
          <a:prstGeom prst="rect">
            <a:avLst/>
          </a:prstGeom>
          <a:noFill/>
        </p:spPr>
      </p:pic>
      <p:pic>
        <p:nvPicPr>
          <p:cNvPr id="1026" name="Picture 2" descr="I:\СКБ\108_FUJI\DSCF81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804048"/>
            <a:ext cx="4071934" cy="3053951"/>
          </a:xfrm>
          <a:prstGeom prst="rect">
            <a:avLst/>
          </a:prstGeom>
          <a:noFill/>
        </p:spPr>
      </p:pic>
      <p:pic>
        <p:nvPicPr>
          <p:cNvPr id="1027" name="Picture 3" descr="I:\СКБ\108_FUJI\DSCF81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3786190"/>
            <a:ext cx="4214842" cy="307181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День памятных знаков 2013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Круглая лента лицом вверх 9"/>
          <p:cNvSpPr/>
          <p:nvPr/>
        </p:nvSpPr>
        <p:spPr>
          <a:xfrm rot="1102061">
            <a:off x="4317217" y="998048"/>
            <a:ext cx="4970357" cy="2196162"/>
          </a:xfrm>
          <a:prstGeom prst="ellipseRibbon2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</a:rPr>
              <a:t>Награждение студентов памятными знаками и грамотами за успехи в учебной и научной деятельности</a:t>
            </a:r>
            <a:endParaRPr lang="ru-RU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Мои документы Люба\Плакаты на НТТМ\фото (работы) площадка ОДОРА\MdeM3E0tBK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14818"/>
            <a:ext cx="4698988" cy="2643182"/>
          </a:xfrm>
          <a:prstGeom prst="rect">
            <a:avLst/>
          </a:prstGeom>
          <a:noFill/>
        </p:spPr>
      </p:pic>
      <p:pic>
        <p:nvPicPr>
          <p:cNvPr id="1026" name="Picture 2" descr="D:\Мои документы Люба\Плакаты на НТТМ\фото (работы) площадка ОДОРА\Kt63wLTkD5g.jpg"/>
          <p:cNvPicPr>
            <a:picLocks noChangeAspect="1" noChangeArrowheads="1"/>
          </p:cNvPicPr>
          <p:nvPr/>
        </p:nvPicPr>
        <p:blipFill>
          <a:blip r:embed="rId3"/>
          <a:srcRect l="22146" t="15748"/>
          <a:stretch>
            <a:fillRect/>
          </a:stretch>
        </p:blipFill>
        <p:spPr bwMode="auto">
          <a:xfrm>
            <a:off x="4694618" y="0"/>
            <a:ext cx="4449382" cy="2708434"/>
          </a:xfrm>
          <a:prstGeom prst="rect">
            <a:avLst/>
          </a:prstGeom>
          <a:noFill/>
        </p:spPr>
      </p:pic>
      <p:pic>
        <p:nvPicPr>
          <p:cNvPr id="1029" name="Picture 5" descr="D:\Мои документы Люба\Плакаты на НТТМ\фото (работы) площадка ОДОРА\tcWnnpdW9Cw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714875" cy="2652117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-142908" y="2714620"/>
            <a:ext cx="91440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Строительство игровой площадки для детей с ограниченными возможностями</a:t>
            </a:r>
            <a:endParaRPr lang="ru-RU" sz="3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1030" name="Picture 6" descr="D:\Мои документы Люба\Плакаты на НТТМ\фото (работы) площадка ОДОРА\E3UTXJljxZ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45010" y="4214818"/>
            <a:ext cx="4698990" cy="264318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524" t="20000" r="22976" b="21524"/>
          <a:stretch/>
        </p:blipFill>
        <p:spPr bwMode="auto">
          <a:xfrm>
            <a:off x="5054197" y="501960"/>
            <a:ext cx="4137529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24" t="41047" r="11071" b="21429"/>
          <a:stretch/>
        </p:blipFill>
        <p:spPr bwMode="auto">
          <a:xfrm>
            <a:off x="571472" y="4143380"/>
            <a:ext cx="8064896" cy="254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786" t="18321" r="24800" b="15714"/>
          <a:stretch/>
        </p:blipFill>
        <p:spPr bwMode="auto">
          <a:xfrm>
            <a:off x="0" y="0"/>
            <a:ext cx="4932040" cy="3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00232" y="3357562"/>
            <a:ext cx="54192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ПРОЕКТЫ СКБ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876249"/>
      </p:ext>
    </p:extLst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1" nodeType="click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5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25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250"/>
                            </p:stCondLst>
                            <p:childTnLst>
                              <p:par>
                                <p:cTn id="24" presetID="2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750"/>
                            </p:stCondLst>
                            <p:childTnLst>
                              <p:par>
                                <p:cTn id="28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750"/>
                            </p:stCondLst>
                            <p:childTnLst>
                              <p:par>
                                <p:cTn id="34" presetID="26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4071942"/>
            <a:ext cx="7086600" cy="18288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D:\Мои документы Люба\Плакаты на НТТМ\открытие площадки ОДОРА 1 июня\WP_20160601_15_40_11_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2"/>
            <a:ext cx="4714876" cy="2652118"/>
          </a:xfrm>
          <a:prstGeom prst="rect">
            <a:avLst/>
          </a:prstGeom>
          <a:noFill/>
        </p:spPr>
      </p:pic>
      <p:pic>
        <p:nvPicPr>
          <p:cNvPr id="2051" name="Picture 3" descr="D:\Мои документы Люба\Плакаты на НТТМ\открытие площадки ОДОРА 1 июня\WP_20160601_16_17_56_P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04963"/>
            <a:ext cx="5072065" cy="2853037"/>
          </a:xfrm>
          <a:prstGeom prst="rect">
            <a:avLst/>
          </a:prstGeom>
          <a:noFill/>
        </p:spPr>
      </p:pic>
      <p:pic>
        <p:nvPicPr>
          <p:cNvPr id="2052" name="Picture 4" descr="D:\Мои документы Люба\Плакаты на НТТМ\фото (работы) площадка ОДОРА\nySELs1OLI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698990" cy="2643182"/>
          </a:xfrm>
          <a:prstGeom prst="rect">
            <a:avLst/>
          </a:prstGeom>
          <a:noFill/>
        </p:spPr>
      </p:pic>
      <p:pic>
        <p:nvPicPr>
          <p:cNvPr id="2053" name="Picture 5" descr="D:\Мои документы Люба\Плакаты на НТТМ\открытие площадки ОДОРА 1 июня\901AefIaMx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4007" y="4000504"/>
            <a:ext cx="5079994" cy="285749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000100" y="2500306"/>
            <a:ext cx="7215222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Открытие площадки</a:t>
            </a:r>
          </a:p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1 июня 2016 г. </a:t>
            </a:r>
            <a:endParaRPr lang="ru-RU" sz="4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0034" y="3286124"/>
            <a:ext cx="723275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43768" y="3286124"/>
            <a:ext cx="1536254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ПОСЛЕ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Стрелка вправо 10"/>
          <p:cNvSpPr/>
          <p:nvPr/>
        </p:nvSpPr>
        <p:spPr>
          <a:xfrm rot="18126365">
            <a:off x="-23939" y="2872604"/>
            <a:ext cx="978408" cy="48463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14697019">
            <a:off x="8228141" y="2875216"/>
            <a:ext cx="978408" cy="48463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28662" y="1357298"/>
            <a:ext cx="6912212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Понравилась</a:t>
            </a:r>
          </a:p>
          <a:p>
            <a:pPr algn="ctr"/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атмосфера и</a:t>
            </a:r>
          </a:p>
          <a:p>
            <a:pPr algn="ctr"/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работа в СКБ? 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xit" presetSubtype="16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1285860"/>
            <a:ext cx="8349337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Тогда приходи</a:t>
            </a:r>
          </a:p>
          <a:p>
            <a:pPr algn="ctr"/>
            <a:r>
              <a:rPr lang="ru-RU" sz="6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и пробуй</a:t>
            </a:r>
          </a:p>
          <a:p>
            <a:pPr algn="ctr"/>
            <a:r>
              <a:rPr lang="ru-RU" sz="6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проектировать</a:t>
            </a:r>
          </a:p>
          <a:p>
            <a:pPr algn="ctr"/>
            <a:r>
              <a:rPr lang="ru-RU" sz="6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САМОСТОЯТЕЛЬНО</a:t>
            </a:r>
            <a:endParaRPr lang="ru-RU" sz="6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xit" presetSubtype="16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2000240"/>
            <a:ext cx="7984686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 МЫ обязательно</a:t>
            </a:r>
          </a:p>
          <a:p>
            <a:pPr algn="ctr"/>
            <a:r>
              <a:rPr lang="ru-RU" sz="6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тебе ПОМОЖЕМ!!!</a:t>
            </a:r>
            <a:endParaRPr lang="ru-RU" sz="6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33" t="43714" r="13929" b="25429"/>
          <a:stretch/>
        </p:blipFill>
        <p:spPr bwMode="auto">
          <a:xfrm>
            <a:off x="101197" y="3956400"/>
            <a:ext cx="9063019" cy="29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09" t="33782" r="36140" b="33538"/>
          <a:stretch/>
        </p:blipFill>
        <p:spPr bwMode="auto">
          <a:xfrm>
            <a:off x="0" y="807095"/>
            <a:ext cx="5164917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738" t="19419" r="33929" b="24000"/>
          <a:stretch/>
        </p:blipFill>
        <p:spPr bwMode="auto">
          <a:xfrm>
            <a:off x="5068213" y="0"/>
            <a:ext cx="4034855" cy="2952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00232" y="3071810"/>
            <a:ext cx="54192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ПРОЕКТЫ СКБ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020" t="15932" r="50669" b="12957"/>
          <a:stretch/>
        </p:blipFill>
        <p:spPr bwMode="auto">
          <a:xfrm>
            <a:off x="2313721" y="761997"/>
            <a:ext cx="4314638" cy="6096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3387" y="93189"/>
            <a:ext cx="90027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Торговый комплекс в </a:t>
            </a:r>
            <a:r>
              <a:rPr lang="ru-RU" sz="4000" b="1" cap="none" spc="0" dirty="0" err="1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пгт</a:t>
            </a:r>
            <a:r>
              <a:rPr lang="ru-RU" sz="4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</a:rPr>
              <a:t>. </a:t>
            </a:r>
            <a:r>
              <a:rPr lang="ru-RU" sz="4000" b="1" dirty="0" err="1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</a:rPr>
              <a:t>Карымское</a:t>
            </a:r>
            <a:endParaRPr lang="ru-RU" sz="4000" b="1" cap="none" spc="0" dirty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2">
                  <a:lumMod val="20000"/>
                  <a:lumOff val="8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6270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 advTm="8000">
        <p:circle/>
      </p:transition>
    </mc:Choice>
    <mc:Fallback>
      <p:transition spd="slow" advClick="0" advTm="8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Архитектурное решение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71" t="3495" r="8714" b="3738"/>
          <a:stretch/>
        </p:blipFill>
        <p:spPr bwMode="auto">
          <a:xfrm>
            <a:off x="468715" y="781580"/>
            <a:ext cx="8388424" cy="607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6432" y="0"/>
            <a:ext cx="89556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Проект храма в п. Вершина Дарасуна</a:t>
            </a:r>
            <a:endParaRPr lang="ru-RU" sz="4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0785951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фотошо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03443" y="3149584"/>
            <a:ext cx="4940557" cy="370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F:\ВИД 3-1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931" y="889344"/>
            <a:ext cx="5381625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2938" y="337716"/>
            <a:ext cx="863044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Реконструкция памятника</a:t>
            </a:r>
          </a:p>
          <a:p>
            <a:pPr algn="ctr"/>
            <a:r>
              <a:rPr lang="ru-RU" sz="5400" b="1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архитектуры</a:t>
            </a:r>
            <a:r>
              <a:rPr lang="ru-RU" sz="5400" b="1" cap="none" spc="0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Анохина, 50</a:t>
            </a:r>
            <a:endParaRPr lang="ru-RU" sz="5400" b="1" cap="none" spc="0" dirty="0">
              <a:ln w="17780" cmpd="sng">
                <a:solidFill>
                  <a:schemeClr val="bg1"/>
                </a:solidFill>
                <a:prstDash val="solid"/>
                <a:miter lim="800000"/>
              </a:ln>
              <a:solidFill>
                <a:schemeClr val="accent1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12" name="Picture 5" descr="I:\ДЛЯ ПРЕЗЕНТАЦИИ\DSC029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0166" y="2143116"/>
            <a:ext cx="5876811" cy="440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09122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10000">
        <p:dissolve/>
      </p:transition>
    </mc:Choice>
    <mc:Fallback>
      <p:transition spd="slow" advClick="0" advTm="1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300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984" t="21683" r="31746" b="42000"/>
          <a:stretch/>
        </p:blipFill>
        <p:spPr bwMode="auto">
          <a:xfrm>
            <a:off x="285720" y="1142984"/>
            <a:ext cx="8577295" cy="471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2060</TotalTime>
  <Words>201</Words>
  <Application>Microsoft Office PowerPoint</Application>
  <PresentationFormat>Экран (4:3)</PresentationFormat>
  <Paragraphs>64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Company>UralSOFT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Макар</dc:creator>
  <cp:lastModifiedBy>Luba</cp:lastModifiedBy>
  <cp:revision>143</cp:revision>
  <dcterms:created xsi:type="dcterms:W3CDTF">2014-03-16T00:53:19Z</dcterms:created>
  <dcterms:modified xsi:type="dcterms:W3CDTF">2017-01-15T12:32:51Z</dcterms:modified>
</cp:coreProperties>
</file>