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9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256" r:id="rId2"/>
    <p:sldId id="258" r:id="rId3"/>
    <p:sldId id="257" r:id="rId4"/>
    <p:sldId id="262" r:id="rId5"/>
    <p:sldId id="259" r:id="rId6"/>
    <p:sldId id="315" r:id="rId7"/>
    <p:sldId id="263" r:id="rId8"/>
    <p:sldId id="316" r:id="rId9"/>
    <p:sldId id="264" r:id="rId10"/>
    <p:sldId id="317" r:id="rId11"/>
    <p:sldId id="265" r:id="rId12"/>
    <p:sldId id="274" r:id="rId13"/>
    <p:sldId id="280" r:id="rId14"/>
    <p:sldId id="260" r:id="rId15"/>
    <p:sldId id="275" r:id="rId16"/>
    <p:sldId id="276" r:id="rId17"/>
    <p:sldId id="277" r:id="rId18"/>
    <p:sldId id="269" r:id="rId19"/>
    <p:sldId id="278" r:id="rId20"/>
    <p:sldId id="271" r:id="rId21"/>
    <p:sldId id="272" r:id="rId22"/>
    <p:sldId id="279" r:id="rId23"/>
    <p:sldId id="281" r:id="rId24"/>
    <p:sldId id="282" r:id="rId25"/>
    <p:sldId id="283" r:id="rId26"/>
    <p:sldId id="284" r:id="rId27"/>
    <p:sldId id="285" r:id="rId28"/>
    <p:sldId id="286" r:id="rId29"/>
    <p:sldId id="293" r:id="rId30"/>
    <p:sldId id="294" r:id="rId31"/>
    <p:sldId id="287" r:id="rId32"/>
    <p:sldId id="288" r:id="rId33"/>
    <p:sldId id="289" r:id="rId34"/>
    <p:sldId id="290" r:id="rId35"/>
    <p:sldId id="291" r:id="rId36"/>
    <p:sldId id="292" r:id="rId37"/>
    <p:sldId id="296" r:id="rId38"/>
    <p:sldId id="298" r:id="rId39"/>
    <p:sldId id="299" r:id="rId40"/>
    <p:sldId id="273" r:id="rId41"/>
    <p:sldId id="301" r:id="rId42"/>
    <p:sldId id="302" r:id="rId43"/>
    <p:sldId id="303" r:id="rId44"/>
    <p:sldId id="304" r:id="rId45"/>
    <p:sldId id="305" r:id="rId46"/>
    <p:sldId id="306" r:id="rId47"/>
    <p:sldId id="307" r:id="rId48"/>
    <p:sldId id="308" r:id="rId49"/>
    <p:sldId id="309" r:id="rId50"/>
    <p:sldId id="310" r:id="rId51"/>
    <p:sldId id="311" r:id="rId52"/>
    <p:sldId id="312" r:id="rId53"/>
    <p:sldId id="313" r:id="rId54"/>
    <p:sldId id="314" r:id="rId5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3842" autoAdjust="0"/>
  </p:normalViewPr>
  <p:slideViewPr>
    <p:cSldViewPr snapToGrid="0">
      <p:cViewPr varScale="1">
        <p:scale>
          <a:sx n="71" d="100"/>
          <a:sy n="71" d="100"/>
        </p:scale>
        <p:origin x="-40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6C14961-01F6-432D-8F9C-6EC4E827616D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CE40C86-6A57-4F93-8722-FB8BE598D149}">
      <dgm:prSet phldrT="[Текст]"/>
      <dgm:spPr/>
      <dgm:t>
        <a:bodyPr/>
        <a:lstStyle/>
        <a:p>
          <a:r>
            <a:rPr lang="ru-RU" dirty="0" smtClean="0"/>
            <a:t>1926 год</a:t>
          </a:r>
          <a:endParaRPr lang="ru-RU" dirty="0"/>
        </a:p>
      </dgm:t>
    </dgm:pt>
    <dgm:pt modelId="{9B79A9F8-87AA-4C1A-943B-CF72645F9F81}" type="parTrans" cxnId="{F99016B2-D7CB-45AC-A0D0-D02B3EE37CE6}">
      <dgm:prSet/>
      <dgm:spPr/>
      <dgm:t>
        <a:bodyPr/>
        <a:lstStyle/>
        <a:p>
          <a:endParaRPr lang="ru-RU"/>
        </a:p>
      </dgm:t>
    </dgm:pt>
    <dgm:pt modelId="{0ECEC38B-5489-4814-AC46-A3912B06D4C0}" type="sibTrans" cxnId="{F99016B2-D7CB-45AC-A0D0-D02B3EE37CE6}">
      <dgm:prSet/>
      <dgm:spPr/>
      <dgm:t>
        <a:bodyPr/>
        <a:lstStyle/>
        <a:p>
          <a:endParaRPr lang="ru-RU"/>
        </a:p>
      </dgm:t>
    </dgm:pt>
    <dgm:pt modelId="{8366236D-A312-4EF7-999B-56C8CD0081B8}">
      <dgm:prSet phldrT="[Текст]" custT="1"/>
      <dgm:spPr/>
      <dgm:t>
        <a:bodyPr/>
        <a:lstStyle/>
        <a:p>
          <a:r>
            <a:rPr lang="ru-RU" sz="2800" dirty="0" err="1" smtClean="0"/>
            <a:t>Далькрайисполком</a:t>
          </a:r>
          <a:r>
            <a:rPr lang="ru-RU" sz="2800" dirty="0" smtClean="0"/>
            <a:t> принял постановление об организации на </a:t>
          </a:r>
          <a:r>
            <a:rPr lang="ru-RU" sz="2800" dirty="0" err="1" smtClean="0"/>
            <a:t>Торейских</a:t>
          </a:r>
          <a:r>
            <a:rPr lang="ru-RU" sz="2800" dirty="0" smtClean="0"/>
            <a:t> озерах заповедника в целях охраны птичьих гнездовий. </a:t>
          </a:r>
          <a:endParaRPr lang="ru-RU" sz="2800" dirty="0"/>
        </a:p>
      </dgm:t>
    </dgm:pt>
    <dgm:pt modelId="{064B0ED3-8467-4D1E-8D84-9D20C44730E6}" type="parTrans" cxnId="{131DFA70-7153-43C5-9D9E-780F4E0157BC}">
      <dgm:prSet/>
      <dgm:spPr/>
      <dgm:t>
        <a:bodyPr/>
        <a:lstStyle/>
        <a:p>
          <a:endParaRPr lang="ru-RU"/>
        </a:p>
      </dgm:t>
    </dgm:pt>
    <dgm:pt modelId="{665F813D-2198-45CD-9BE7-B146F6A73FC3}" type="sibTrans" cxnId="{131DFA70-7153-43C5-9D9E-780F4E0157BC}">
      <dgm:prSet/>
      <dgm:spPr/>
      <dgm:t>
        <a:bodyPr/>
        <a:lstStyle/>
        <a:p>
          <a:endParaRPr lang="ru-RU"/>
        </a:p>
      </dgm:t>
    </dgm:pt>
    <dgm:pt modelId="{8F018081-BEF6-429D-A7A5-FA66DCD195F7}">
      <dgm:prSet phldrT="[Текст]" custT="1"/>
      <dgm:spPr/>
      <dgm:t>
        <a:bodyPr/>
        <a:lstStyle/>
        <a:p>
          <a:endParaRPr lang="ru-RU" sz="2800" dirty="0"/>
        </a:p>
      </dgm:t>
    </dgm:pt>
    <dgm:pt modelId="{6890FB45-FC3B-4D77-AB35-5110EF7222DC}" type="parTrans" cxnId="{C3347FBF-FD06-4FF6-A362-79FA2B287678}">
      <dgm:prSet/>
      <dgm:spPr/>
      <dgm:t>
        <a:bodyPr/>
        <a:lstStyle/>
        <a:p>
          <a:endParaRPr lang="ru-RU"/>
        </a:p>
      </dgm:t>
    </dgm:pt>
    <dgm:pt modelId="{9FB1C283-EA7D-499A-AABC-565A19B9B486}" type="sibTrans" cxnId="{C3347FBF-FD06-4FF6-A362-79FA2B287678}">
      <dgm:prSet/>
      <dgm:spPr/>
      <dgm:t>
        <a:bodyPr/>
        <a:lstStyle/>
        <a:p>
          <a:endParaRPr lang="ru-RU"/>
        </a:p>
      </dgm:t>
    </dgm:pt>
    <dgm:pt modelId="{EA94A9C6-8784-47B0-8DED-29F385D6C3FF}">
      <dgm:prSet phldrT="[Текст]" phldr="1"/>
      <dgm:spPr/>
      <dgm:t>
        <a:bodyPr/>
        <a:lstStyle/>
        <a:p>
          <a:endParaRPr lang="ru-RU" sz="1700" dirty="0"/>
        </a:p>
      </dgm:t>
    </dgm:pt>
    <dgm:pt modelId="{8DA3BFF2-4B76-4656-B917-190EE966285C}" type="parTrans" cxnId="{7C902EEA-670D-4669-AF16-C0723D58BEA7}">
      <dgm:prSet/>
      <dgm:spPr/>
      <dgm:t>
        <a:bodyPr/>
        <a:lstStyle/>
        <a:p>
          <a:endParaRPr lang="ru-RU"/>
        </a:p>
      </dgm:t>
    </dgm:pt>
    <dgm:pt modelId="{242F1806-4A04-4E22-9388-EF7BC3009EE9}" type="sibTrans" cxnId="{7C902EEA-670D-4669-AF16-C0723D58BEA7}">
      <dgm:prSet/>
      <dgm:spPr/>
      <dgm:t>
        <a:bodyPr/>
        <a:lstStyle/>
        <a:p>
          <a:endParaRPr lang="ru-RU"/>
        </a:p>
      </dgm:t>
    </dgm:pt>
    <dgm:pt modelId="{C3615DCD-92D7-4311-9C6F-0BDD2FD645B4}">
      <dgm:prSet phldrT="[Текст]"/>
      <dgm:spPr/>
      <dgm:t>
        <a:bodyPr/>
        <a:lstStyle/>
        <a:p>
          <a:endParaRPr lang="ru-RU" dirty="0"/>
        </a:p>
      </dgm:t>
    </dgm:pt>
    <dgm:pt modelId="{38D7453E-0DBB-4CC0-AE7D-F70FA4DE64C7}" type="sibTrans" cxnId="{0770C219-D956-4CAD-8090-700DB29ECCBD}">
      <dgm:prSet/>
      <dgm:spPr/>
      <dgm:t>
        <a:bodyPr/>
        <a:lstStyle/>
        <a:p>
          <a:endParaRPr lang="ru-RU"/>
        </a:p>
      </dgm:t>
    </dgm:pt>
    <dgm:pt modelId="{382F9684-6505-4BFB-B436-44F3307D320F}" type="parTrans" cxnId="{0770C219-D956-4CAD-8090-700DB29ECCBD}">
      <dgm:prSet/>
      <dgm:spPr/>
      <dgm:t>
        <a:bodyPr/>
        <a:lstStyle/>
        <a:p>
          <a:endParaRPr lang="ru-RU"/>
        </a:p>
      </dgm:t>
    </dgm:pt>
    <dgm:pt modelId="{04C540E9-95DC-44BB-9DF9-90CEC64BE2DD}" type="pres">
      <dgm:prSet presAssocID="{E6C14961-01F6-432D-8F9C-6EC4E827616D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DDBC2AD1-D15C-495E-92A0-5BDF1AC6B8D5}" type="pres">
      <dgm:prSet presAssocID="{DCE40C86-6A57-4F93-8722-FB8BE598D149}" presName="linNode" presStyleCnt="0"/>
      <dgm:spPr/>
    </dgm:pt>
    <dgm:pt modelId="{D4BB023A-4412-4BE4-95CE-B3959C17D7A5}" type="pres">
      <dgm:prSet presAssocID="{DCE40C86-6A57-4F93-8722-FB8BE598D149}" presName="parent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A0013D-50FA-4D9C-A157-3E466A5227D4}" type="pres">
      <dgm:prSet presAssocID="{DCE40C86-6A57-4F93-8722-FB8BE598D149}" presName="childShp" presStyleLbl="bgAccFollowNode1" presStyleIdx="0" presStyleCnt="2" custScaleX="140639" custScaleY="1433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059182-8DC4-4651-B42A-3FD55137FFC8}" type="pres">
      <dgm:prSet presAssocID="{0ECEC38B-5489-4814-AC46-A3912B06D4C0}" presName="spacing" presStyleCnt="0"/>
      <dgm:spPr/>
    </dgm:pt>
    <dgm:pt modelId="{8CBBD727-92A3-4BD7-898A-04E7638F6DB7}" type="pres">
      <dgm:prSet presAssocID="{C3615DCD-92D7-4311-9C6F-0BDD2FD645B4}" presName="linNode" presStyleCnt="0"/>
      <dgm:spPr/>
    </dgm:pt>
    <dgm:pt modelId="{C16D2565-B8D8-46B9-8D82-7C18F721BA21}" type="pres">
      <dgm:prSet presAssocID="{C3615DCD-92D7-4311-9C6F-0BDD2FD645B4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3D1CF8-32C0-44A6-9685-1B885CB766DC}" type="pres">
      <dgm:prSet presAssocID="{C3615DCD-92D7-4311-9C6F-0BDD2FD645B4}" presName="childShp" presStyleLbl="bgAccFollowNode1" presStyleIdx="1" presStyleCnt="2" custScaleX="138989" custScaleY="1450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DB390AF-5139-4133-BC46-C53A26DD54AF}" type="presOf" srcId="{8366236D-A312-4EF7-999B-56C8CD0081B8}" destId="{4DA0013D-50FA-4D9C-A157-3E466A5227D4}" srcOrd="0" destOrd="0" presId="urn:microsoft.com/office/officeart/2005/8/layout/vList6"/>
    <dgm:cxn modelId="{66EC1614-BDD9-4C9A-8F16-07AECFB6B450}" type="presOf" srcId="{C3615DCD-92D7-4311-9C6F-0BDD2FD645B4}" destId="{C16D2565-B8D8-46B9-8D82-7C18F721BA21}" srcOrd="0" destOrd="0" presId="urn:microsoft.com/office/officeart/2005/8/layout/vList6"/>
    <dgm:cxn modelId="{E69409AF-31D6-4D85-9E8D-24EC2AE77D66}" type="presOf" srcId="{EA94A9C6-8784-47B0-8DED-29F385D6C3FF}" destId="{023D1CF8-32C0-44A6-9685-1B885CB766DC}" srcOrd="0" destOrd="1" presId="urn:microsoft.com/office/officeart/2005/8/layout/vList6"/>
    <dgm:cxn modelId="{02F18C48-9E29-4669-B8B0-FA0DB622FDEE}" type="presOf" srcId="{E6C14961-01F6-432D-8F9C-6EC4E827616D}" destId="{04C540E9-95DC-44BB-9DF9-90CEC64BE2DD}" srcOrd="0" destOrd="0" presId="urn:microsoft.com/office/officeart/2005/8/layout/vList6"/>
    <dgm:cxn modelId="{0770C219-D956-4CAD-8090-700DB29ECCBD}" srcId="{E6C14961-01F6-432D-8F9C-6EC4E827616D}" destId="{C3615DCD-92D7-4311-9C6F-0BDD2FD645B4}" srcOrd="1" destOrd="0" parTransId="{382F9684-6505-4BFB-B436-44F3307D320F}" sibTransId="{38D7453E-0DBB-4CC0-AE7D-F70FA4DE64C7}"/>
    <dgm:cxn modelId="{59BD5E9C-8A7B-4733-87A1-F98D52BD6405}" type="presOf" srcId="{DCE40C86-6A57-4F93-8722-FB8BE598D149}" destId="{D4BB023A-4412-4BE4-95CE-B3959C17D7A5}" srcOrd="0" destOrd="0" presId="urn:microsoft.com/office/officeart/2005/8/layout/vList6"/>
    <dgm:cxn modelId="{F99016B2-D7CB-45AC-A0D0-D02B3EE37CE6}" srcId="{E6C14961-01F6-432D-8F9C-6EC4E827616D}" destId="{DCE40C86-6A57-4F93-8722-FB8BE598D149}" srcOrd="0" destOrd="0" parTransId="{9B79A9F8-87AA-4C1A-943B-CF72645F9F81}" sibTransId="{0ECEC38B-5489-4814-AC46-A3912B06D4C0}"/>
    <dgm:cxn modelId="{B325C282-4D56-4130-ABC5-1E97700CC665}" type="presOf" srcId="{8F018081-BEF6-429D-A7A5-FA66DCD195F7}" destId="{023D1CF8-32C0-44A6-9685-1B885CB766DC}" srcOrd="0" destOrd="0" presId="urn:microsoft.com/office/officeart/2005/8/layout/vList6"/>
    <dgm:cxn modelId="{7C902EEA-670D-4669-AF16-C0723D58BEA7}" srcId="{C3615DCD-92D7-4311-9C6F-0BDD2FD645B4}" destId="{EA94A9C6-8784-47B0-8DED-29F385D6C3FF}" srcOrd="1" destOrd="0" parTransId="{8DA3BFF2-4B76-4656-B917-190EE966285C}" sibTransId="{242F1806-4A04-4E22-9388-EF7BC3009EE9}"/>
    <dgm:cxn modelId="{C3347FBF-FD06-4FF6-A362-79FA2B287678}" srcId="{C3615DCD-92D7-4311-9C6F-0BDD2FD645B4}" destId="{8F018081-BEF6-429D-A7A5-FA66DCD195F7}" srcOrd="0" destOrd="0" parTransId="{6890FB45-FC3B-4D77-AB35-5110EF7222DC}" sibTransId="{9FB1C283-EA7D-499A-AABC-565A19B9B486}"/>
    <dgm:cxn modelId="{131DFA70-7153-43C5-9D9E-780F4E0157BC}" srcId="{DCE40C86-6A57-4F93-8722-FB8BE598D149}" destId="{8366236D-A312-4EF7-999B-56C8CD0081B8}" srcOrd="0" destOrd="0" parTransId="{064B0ED3-8467-4D1E-8D84-9D20C44730E6}" sibTransId="{665F813D-2198-45CD-9BE7-B146F6A73FC3}"/>
    <dgm:cxn modelId="{E461463E-1EFA-4EF4-A6E3-7AFE8D35C9D4}" type="presParOf" srcId="{04C540E9-95DC-44BB-9DF9-90CEC64BE2DD}" destId="{DDBC2AD1-D15C-495E-92A0-5BDF1AC6B8D5}" srcOrd="0" destOrd="0" presId="urn:microsoft.com/office/officeart/2005/8/layout/vList6"/>
    <dgm:cxn modelId="{5B01833F-674E-4B5E-9338-D5203D8DDD89}" type="presParOf" srcId="{DDBC2AD1-D15C-495E-92A0-5BDF1AC6B8D5}" destId="{D4BB023A-4412-4BE4-95CE-B3959C17D7A5}" srcOrd="0" destOrd="0" presId="urn:microsoft.com/office/officeart/2005/8/layout/vList6"/>
    <dgm:cxn modelId="{351243DB-6355-420D-A3C9-EBFE423D32F8}" type="presParOf" srcId="{DDBC2AD1-D15C-495E-92A0-5BDF1AC6B8D5}" destId="{4DA0013D-50FA-4D9C-A157-3E466A5227D4}" srcOrd="1" destOrd="0" presId="urn:microsoft.com/office/officeart/2005/8/layout/vList6"/>
    <dgm:cxn modelId="{DE1E9D0A-07AA-4CFF-9F95-D63C76ECFCF3}" type="presParOf" srcId="{04C540E9-95DC-44BB-9DF9-90CEC64BE2DD}" destId="{A4059182-8DC4-4651-B42A-3FD55137FFC8}" srcOrd="1" destOrd="0" presId="urn:microsoft.com/office/officeart/2005/8/layout/vList6"/>
    <dgm:cxn modelId="{653BAB22-37C4-4AF7-B965-28DDA0CAAF84}" type="presParOf" srcId="{04C540E9-95DC-44BB-9DF9-90CEC64BE2DD}" destId="{8CBBD727-92A3-4BD7-898A-04E7638F6DB7}" srcOrd="2" destOrd="0" presId="urn:microsoft.com/office/officeart/2005/8/layout/vList6"/>
    <dgm:cxn modelId="{B42F86C3-C9BE-4958-84B7-29E7F4673B63}" type="presParOf" srcId="{8CBBD727-92A3-4BD7-898A-04E7638F6DB7}" destId="{C16D2565-B8D8-46B9-8D82-7C18F721BA21}" srcOrd="0" destOrd="0" presId="urn:microsoft.com/office/officeart/2005/8/layout/vList6"/>
    <dgm:cxn modelId="{BA612993-6932-4704-A0E7-2CD48AFE241F}" type="presParOf" srcId="{8CBBD727-92A3-4BD7-898A-04E7638F6DB7}" destId="{023D1CF8-32C0-44A6-9685-1B885CB766DC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6C14961-01F6-432D-8F9C-6EC4E827616D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CE40C86-6A57-4F93-8722-FB8BE598D149}">
      <dgm:prSet phldrT="[Текст]"/>
      <dgm:spPr/>
      <dgm:t>
        <a:bodyPr/>
        <a:lstStyle/>
        <a:p>
          <a:r>
            <a:rPr lang="ru-RU" dirty="0" smtClean="0"/>
            <a:t>1926 год</a:t>
          </a:r>
          <a:endParaRPr lang="ru-RU" dirty="0"/>
        </a:p>
      </dgm:t>
    </dgm:pt>
    <dgm:pt modelId="{9B79A9F8-87AA-4C1A-943B-CF72645F9F81}" type="parTrans" cxnId="{F99016B2-D7CB-45AC-A0D0-D02B3EE37CE6}">
      <dgm:prSet/>
      <dgm:spPr/>
      <dgm:t>
        <a:bodyPr/>
        <a:lstStyle/>
        <a:p>
          <a:endParaRPr lang="ru-RU"/>
        </a:p>
      </dgm:t>
    </dgm:pt>
    <dgm:pt modelId="{0ECEC38B-5489-4814-AC46-A3912B06D4C0}" type="sibTrans" cxnId="{F99016B2-D7CB-45AC-A0D0-D02B3EE37CE6}">
      <dgm:prSet/>
      <dgm:spPr/>
      <dgm:t>
        <a:bodyPr/>
        <a:lstStyle/>
        <a:p>
          <a:endParaRPr lang="ru-RU"/>
        </a:p>
      </dgm:t>
    </dgm:pt>
    <dgm:pt modelId="{8366236D-A312-4EF7-999B-56C8CD0081B8}">
      <dgm:prSet phldrT="[Текст]" custT="1"/>
      <dgm:spPr/>
      <dgm:t>
        <a:bodyPr/>
        <a:lstStyle/>
        <a:p>
          <a:r>
            <a:rPr lang="ru-RU" sz="2800" dirty="0" err="1" smtClean="0"/>
            <a:t>Далькрайисполком</a:t>
          </a:r>
          <a:r>
            <a:rPr lang="ru-RU" sz="2800" dirty="0" smtClean="0"/>
            <a:t> принял постановление об организации на </a:t>
          </a:r>
          <a:r>
            <a:rPr lang="ru-RU" sz="2800" dirty="0" err="1" smtClean="0"/>
            <a:t>Торейских</a:t>
          </a:r>
          <a:r>
            <a:rPr lang="ru-RU" sz="2800" dirty="0" smtClean="0"/>
            <a:t> озерах заповедника в целях охраны птичьих гнездовий. </a:t>
          </a:r>
          <a:endParaRPr lang="ru-RU" sz="2800" dirty="0"/>
        </a:p>
      </dgm:t>
    </dgm:pt>
    <dgm:pt modelId="{064B0ED3-8467-4D1E-8D84-9D20C44730E6}" type="parTrans" cxnId="{131DFA70-7153-43C5-9D9E-780F4E0157BC}">
      <dgm:prSet/>
      <dgm:spPr/>
      <dgm:t>
        <a:bodyPr/>
        <a:lstStyle/>
        <a:p>
          <a:endParaRPr lang="ru-RU"/>
        </a:p>
      </dgm:t>
    </dgm:pt>
    <dgm:pt modelId="{665F813D-2198-45CD-9BE7-B146F6A73FC3}" type="sibTrans" cxnId="{131DFA70-7153-43C5-9D9E-780F4E0157BC}">
      <dgm:prSet/>
      <dgm:spPr/>
      <dgm:t>
        <a:bodyPr/>
        <a:lstStyle/>
        <a:p>
          <a:endParaRPr lang="ru-RU"/>
        </a:p>
      </dgm:t>
    </dgm:pt>
    <dgm:pt modelId="{C3615DCD-92D7-4311-9C6F-0BDD2FD645B4}">
      <dgm:prSet phldrT="[Текст]"/>
      <dgm:spPr/>
      <dgm:t>
        <a:bodyPr/>
        <a:lstStyle/>
        <a:p>
          <a:r>
            <a:rPr lang="ru-RU" dirty="0" smtClean="0"/>
            <a:t>1972 год</a:t>
          </a:r>
          <a:endParaRPr lang="ru-RU" dirty="0"/>
        </a:p>
      </dgm:t>
    </dgm:pt>
    <dgm:pt modelId="{382F9684-6505-4BFB-B436-44F3307D320F}" type="parTrans" cxnId="{0770C219-D956-4CAD-8090-700DB29ECCBD}">
      <dgm:prSet/>
      <dgm:spPr/>
      <dgm:t>
        <a:bodyPr/>
        <a:lstStyle/>
        <a:p>
          <a:endParaRPr lang="ru-RU"/>
        </a:p>
      </dgm:t>
    </dgm:pt>
    <dgm:pt modelId="{38D7453E-0DBB-4CC0-AE7D-F70FA4DE64C7}" type="sibTrans" cxnId="{0770C219-D956-4CAD-8090-700DB29ECCBD}">
      <dgm:prSet/>
      <dgm:spPr/>
      <dgm:t>
        <a:bodyPr/>
        <a:lstStyle/>
        <a:p>
          <a:endParaRPr lang="ru-RU"/>
        </a:p>
      </dgm:t>
    </dgm:pt>
    <dgm:pt modelId="{8F018081-BEF6-429D-A7A5-FA66DCD195F7}">
      <dgm:prSet phldrT="[Текст]" custT="1"/>
      <dgm:spPr/>
      <dgm:t>
        <a:bodyPr/>
        <a:lstStyle/>
        <a:p>
          <a:r>
            <a:rPr lang="ru-RU" sz="2800" dirty="0" smtClean="0"/>
            <a:t>Был организован </a:t>
          </a:r>
          <a:r>
            <a:rPr lang="ru-RU" sz="2800" dirty="0" err="1" smtClean="0"/>
            <a:t>Сохондинский</a:t>
          </a:r>
          <a:r>
            <a:rPr lang="ru-RU" sz="2800" dirty="0" smtClean="0"/>
            <a:t> заповедник ,а идею создания степных филиалов отклонили из-за возражений местных хозяйственных организаций. </a:t>
          </a:r>
          <a:br>
            <a:rPr lang="ru-RU" sz="2800" dirty="0" smtClean="0"/>
          </a:br>
          <a:endParaRPr lang="ru-RU" sz="2800" dirty="0"/>
        </a:p>
      </dgm:t>
    </dgm:pt>
    <dgm:pt modelId="{6890FB45-FC3B-4D77-AB35-5110EF7222DC}" type="parTrans" cxnId="{C3347FBF-FD06-4FF6-A362-79FA2B287678}">
      <dgm:prSet/>
      <dgm:spPr/>
      <dgm:t>
        <a:bodyPr/>
        <a:lstStyle/>
        <a:p>
          <a:endParaRPr lang="ru-RU"/>
        </a:p>
      </dgm:t>
    </dgm:pt>
    <dgm:pt modelId="{9FB1C283-EA7D-499A-AABC-565A19B9B486}" type="sibTrans" cxnId="{C3347FBF-FD06-4FF6-A362-79FA2B287678}">
      <dgm:prSet/>
      <dgm:spPr/>
      <dgm:t>
        <a:bodyPr/>
        <a:lstStyle/>
        <a:p>
          <a:endParaRPr lang="ru-RU"/>
        </a:p>
      </dgm:t>
    </dgm:pt>
    <dgm:pt modelId="{EA94A9C6-8784-47B0-8DED-29F385D6C3FF}">
      <dgm:prSet phldrT="[Текст]" phldr="1"/>
      <dgm:spPr/>
      <dgm:t>
        <a:bodyPr/>
        <a:lstStyle/>
        <a:p>
          <a:endParaRPr lang="ru-RU" sz="1700" dirty="0"/>
        </a:p>
      </dgm:t>
    </dgm:pt>
    <dgm:pt modelId="{8DA3BFF2-4B76-4656-B917-190EE966285C}" type="parTrans" cxnId="{7C902EEA-670D-4669-AF16-C0723D58BEA7}">
      <dgm:prSet/>
      <dgm:spPr/>
      <dgm:t>
        <a:bodyPr/>
        <a:lstStyle/>
        <a:p>
          <a:endParaRPr lang="ru-RU"/>
        </a:p>
      </dgm:t>
    </dgm:pt>
    <dgm:pt modelId="{242F1806-4A04-4E22-9388-EF7BC3009EE9}" type="sibTrans" cxnId="{7C902EEA-670D-4669-AF16-C0723D58BEA7}">
      <dgm:prSet/>
      <dgm:spPr/>
      <dgm:t>
        <a:bodyPr/>
        <a:lstStyle/>
        <a:p>
          <a:endParaRPr lang="ru-RU"/>
        </a:p>
      </dgm:t>
    </dgm:pt>
    <dgm:pt modelId="{04C540E9-95DC-44BB-9DF9-90CEC64BE2DD}" type="pres">
      <dgm:prSet presAssocID="{E6C14961-01F6-432D-8F9C-6EC4E827616D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DDBC2AD1-D15C-495E-92A0-5BDF1AC6B8D5}" type="pres">
      <dgm:prSet presAssocID="{DCE40C86-6A57-4F93-8722-FB8BE598D149}" presName="linNode" presStyleCnt="0"/>
      <dgm:spPr/>
    </dgm:pt>
    <dgm:pt modelId="{D4BB023A-4412-4BE4-95CE-B3959C17D7A5}" type="pres">
      <dgm:prSet presAssocID="{DCE40C86-6A57-4F93-8722-FB8BE598D149}" presName="parent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A0013D-50FA-4D9C-A157-3E466A5227D4}" type="pres">
      <dgm:prSet presAssocID="{DCE40C86-6A57-4F93-8722-FB8BE598D149}" presName="childShp" presStyleLbl="bgAccFollowNode1" presStyleIdx="0" presStyleCnt="2" custScaleX="140639" custScaleY="1433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059182-8DC4-4651-B42A-3FD55137FFC8}" type="pres">
      <dgm:prSet presAssocID="{0ECEC38B-5489-4814-AC46-A3912B06D4C0}" presName="spacing" presStyleCnt="0"/>
      <dgm:spPr/>
    </dgm:pt>
    <dgm:pt modelId="{8CBBD727-92A3-4BD7-898A-04E7638F6DB7}" type="pres">
      <dgm:prSet presAssocID="{C3615DCD-92D7-4311-9C6F-0BDD2FD645B4}" presName="linNode" presStyleCnt="0"/>
      <dgm:spPr/>
    </dgm:pt>
    <dgm:pt modelId="{C16D2565-B8D8-46B9-8D82-7C18F721BA21}" type="pres">
      <dgm:prSet presAssocID="{C3615DCD-92D7-4311-9C6F-0BDD2FD645B4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3D1CF8-32C0-44A6-9685-1B885CB766DC}" type="pres">
      <dgm:prSet presAssocID="{C3615DCD-92D7-4311-9C6F-0BDD2FD645B4}" presName="childShp" presStyleLbl="bgAccFollowNode1" presStyleIdx="1" presStyleCnt="2" custScaleX="138989" custScaleY="1450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3347FBF-FD06-4FF6-A362-79FA2B287678}" srcId="{C3615DCD-92D7-4311-9C6F-0BDD2FD645B4}" destId="{8F018081-BEF6-429D-A7A5-FA66DCD195F7}" srcOrd="0" destOrd="0" parTransId="{6890FB45-FC3B-4D77-AB35-5110EF7222DC}" sibTransId="{9FB1C283-EA7D-499A-AABC-565A19B9B486}"/>
    <dgm:cxn modelId="{131DFA70-7153-43C5-9D9E-780F4E0157BC}" srcId="{DCE40C86-6A57-4F93-8722-FB8BE598D149}" destId="{8366236D-A312-4EF7-999B-56C8CD0081B8}" srcOrd="0" destOrd="0" parTransId="{064B0ED3-8467-4D1E-8D84-9D20C44730E6}" sibTransId="{665F813D-2198-45CD-9BE7-B146F6A73FC3}"/>
    <dgm:cxn modelId="{F99016B2-D7CB-45AC-A0D0-D02B3EE37CE6}" srcId="{E6C14961-01F6-432D-8F9C-6EC4E827616D}" destId="{DCE40C86-6A57-4F93-8722-FB8BE598D149}" srcOrd="0" destOrd="0" parTransId="{9B79A9F8-87AA-4C1A-943B-CF72645F9F81}" sibTransId="{0ECEC38B-5489-4814-AC46-A3912B06D4C0}"/>
    <dgm:cxn modelId="{4334B056-6493-4672-943D-AA12EE8913B0}" type="presOf" srcId="{EA94A9C6-8784-47B0-8DED-29F385D6C3FF}" destId="{023D1CF8-32C0-44A6-9685-1B885CB766DC}" srcOrd="0" destOrd="1" presId="urn:microsoft.com/office/officeart/2005/8/layout/vList6"/>
    <dgm:cxn modelId="{1D6B2134-CDB8-4136-AA64-7EF4178102CC}" type="presOf" srcId="{8F018081-BEF6-429D-A7A5-FA66DCD195F7}" destId="{023D1CF8-32C0-44A6-9685-1B885CB766DC}" srcOrd="0" destOrd="0" presId="urn:microsoft.com/office/officeart/2005/8/layout/vList6"/>
    <dgm:cxn modelId="{E1A8BEC9-F624-4ACB-8DB8-A722A0A67856}" type="presOf" srcId="{DCE40C86-6A57-4F93-8722-FB8BE598D149}" destId="{D4BB023A-4412-4BE4-95CE-B3959C17D7A5}" srcOrd="0" destOrd="0" presId="urn:microsoft.com/office/officeart/2005/8/layout/vList6"/>
    <dgm:cxn modelId="{6E979BE2-7061-445E-B0F6-CAC5B275498F}" type="presOf" srcId="{8366236D-A312-4EF7-999B-56C8CD0081B8}" destId="{4DA0013D-50FA-4D9C-A157-3E466A5227D4}" srcOrd="0" destOrd="0" presId="urn:microsoft.com/office/officeart/2005/8/layout/vList6"/>
    <dgm:cxn modelId="{7C902EEA-670D-4669-AF16-C0723D58BEA7}" srcId="{C3615DCD-92D7-4311-9C6F-0BDD2FD645B4}" destId="{EA94A9C6-8784-47B0-8DED-29F385D6C3FF}" srcOrd="1" destOrd="0" parTransId="{8DA3BFF2-4B76-4656-B917-190EE966285C}" sibTransId="{242F1806-4A04-4E22-9388-EF7BC3009EE9}"/>
    <dgm:cxn modelId="{65F2D147-3184-4A53-A0F4-FD2A21142BF3}" type="presOf" srcId="{E6C14961-01F6-432D-8F9C-6EC4E827616D}" destId="{04C540E9-95DC-44BB-9DF9-90CEC64BE2DD}" srcOrd="0" destOrd="0" presId="urn:microsoft.com/office/officeart/2005/8/layout/vList6"/>
    <dgm:cxn modelId="{0770C219-D956-4CAD-8090-700DB29ECCBD}" srcId="{E6C14961-01F6-432D-8F9C-6EC4E827616D}" destId="{C3615DCD-92D7-4311-9C6F-0BDD2FD645B4}" srcOrd="1" destOrd="0" parTransId="{382F9684-6505-4BFB-B436-44F3307D320F}" sibTransId="{38D7453E-0DBB-4CC0-AE7D-F70FA4DE64C7}"/>
    <dgm:cxn modelId="{111E0667-7AFF-4CA1-BF4E-A52D1AE9A9CE}" type="presOf" srcId="{C3615DCD-92D7-4311-9C6F-0BDD2FD645B4}" destId="{C16D2565-B8D8-46B9-8D82-7C18F721BA21}" srcOrd="0" destOrd="0" presId="urn:microsoft.com/office/officeart/2005/8/layout/vList6"/>
    <dgm:cxn modelId="{68625C04-68C5-4BF6-AA6C-EF1218631A82}" type="presParOf" srcId="{04C540E9-95DC-44BB-9DF9-90CEC64BE2DD}" destId="{DDBC2AD1-D15C-495E-92A0-5BDF1AC6B8D5}" srcOrd="0" destOrd="0" presId="urn:microsoft.com/office/officeart/2005/8/layout/vList6"/>
    <dgm:cxn modelId="{B66552D6-661E-4985-94B9-692C693A4C7C}" type="presParOf" srcId="{DDBC2AD1-D15C-495E-92A0-5BDF1AC6B8D5}" destId="{D4BB023A-4412-4BE4-95CE-B3959C17D7A5}" srcOrd="0" destOrd="0" presId="urn:microsoft.com/office/officeart/2005/8/layout/vList6"/>
    <dgm:cxn modelId="{3FE45846-7A3E-4383-A142-B7D560B04B1D}" type="presParOf" srcId="{DDBC2AD1-D15C-495E-92A0-5BDF1AC6B8D5}" destId="{4DA0013D-50FA-4D9C-A157-3E466A5227D4}" srcOrd="1" destOrd="0" presId="urn:microsoft.com/office/officeart/2005/8/layout/vList6"/>
    <dgm:cxn modelId="{5DE2F03B-A31F-4039-855A-B039969F85AE}" type="presParOf" srcId="{04C540E9-95DC-44BB-9DF9-90CEC64BE2DD}" destId="{A4059182-8DC4-4651-B42A-3FD55137FFC8}" srcOrd="1" destOrd="0" presId="urn:microsoft.com/office/officeart/2005/8/layout/vList6"/>
    <dgm:cxn modelId="{AACCB975-E7CE-4160-91C3-87CEB01B128F}" type="presParOf" srcId="{04C540E9-95DC-44BB-9DF9-90CEC64BE2DD}" destId="{8CBBD727-92A3-4BD7-898A-04E7638F6DB7}" srcOrd="2" destOrd="0" presId="urn:microsoft.com/office/officeart/2005/8/layout/vList6"/>
    <dgm:cxn modelId="{38C4A301-096E-4C23-8D14-71206E1A32F7}" type="presParOf" srcId="{8CBBD727-92A3-4BD7-898A-04E7638F6DB7}" destId="{C16D2565-B8D8-46B9-8D82-7C18F721BA21}" srcOrd="0" destOrd="0" presId="urn:microsoft.com/office/officeart/2005/8/layout/vList6"/>
    <dgm:cxn modelId="{C95F1480-1D12-4231-8A1E-D9112E2E36F7}" type="presParOf" srcId="{8CBBD727-92A3-4BD7-898A-04E7638F6DB7}" destId="{023D1CF8-32C0-44A6-9685-1B885CB766DC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6C14961-01F6-432D-8F9C-6EC4E827616D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CE40C86-6A57-4F93-8722-FB8BE598D149}">
      <dgm:prSet phldrT="[Текст]"/>
      <dgm:spPr/>
      <dgm:t>
        <a:bodyPr/>
        <a:lstStyle/>
        <a:p>
          <a:r>
            <a:rPr lang="ru-RU" dirty="0" smtClean="0"/>
            <a:t>1981-1984 годы</a:t>
          </a:r>
          <a:endParaRPr lang="ru-RU" dirty="0"/>
        </a:p>
      </dgm:t>
    </dgm:pt>
    <dgm:pt modelId="{9B79A9F8-87AA-4C1A-943B-CF72645F9F81}" type="parTrans" cxnId="{F99016B2-D7CB-45AC-A0D0-D02B3EE37CE6}">
      <dgm:prSet/>
      <dgm:spPr/>
      <dgm:t>
        <a:bodyPr/>
        <a:lstStyle/>
        <a:p>
          <a:endParaRPr lang="ru-RU"/>
        </a:p>
      </dgm:t>
    </dgm:pt>
    <dgm:pt modelId="{0ECEC38B-5489-4814-AC46-A3912B06D4C0}" type="sibTrans" cxnId="{F99016B2-D7CB-45AC-A0D0-D02B3EE37CE6}">
      <dgm:prSet/>
      <dgm:spPr/>
      <dgm:t>
        <a:bodyPr/>
        <a:lstStyle/>
        <a:p>
          <a:endParaRPr lang="ru-RU"/>
        </a:p>
      </dgm:t>
    </dgm:pt>
    <dgm:pt modelId="{8366236D-A312-4EF7-999B-56C8CD0081B8}">
      <dgm:prSet phldrT="[Текст]"/>
      <dgm:spPr/>
      <dgm:t>
        <a:bodyPr/>
        <a:lstStyle/>
        <a:p>
          <a:endParaRPr lang="ru-RU" sz="1300" dirty="0"/>
        </a:p>
      </dgm:t>
    </dgm:pt>
    <dgm:pt modelId="{064B0ED3-8467-4D1E-8D84-9D20C44730E6}" type="parTrans" cxnId="{131DFA70-7153-43C5-9D9E-780F4E0157BC}">
      <dgm:prSet/>
      <dgm:spPr/>
      <dgm:t>
        <a:bodyPr/>
        <a:lstStyle/>
        <a:p>
          <a:endParaRPr lang="ru-RU"/>
        </a:p>
      </dgm:t>
    </dgm:pt>
    <dgm:pt modelId="{665F813D-2198-45CD-9BE7-B146F6A73FC3}" type="sibTrans" cxnId="{131DFA70-7153-43C5-9D9E-780F4E0157BC}">
      <dgm:prSet/>
      <dgm:spPr/>
      <dgm:t>
        <a:bodyPr/>
        <a:lstStyle/>
        <a:p>
          <a:endParaRPr lang="ru-RU"/>
        </a:p>
      </dgm:t>
    </dgm:pt>
    <dgm:pt modelId="{C3615DCD-92D7-4311-9C6F-0BDD2FD645B4}">
      <dgm:prSet phldrT="[Текст]"/>
      <dgm:spPr/>
      <dgm:t>
        <a:bodyPr/>
        <a:lstStyle/>
        <a:p>
          <a:endParaRPr lang="ru-RU" dirty="0"/>
        </a:p>
      </dgm:t>
    </dgm:pt>
    <dgm:pt modelId="{382F9684-6505-4BFB-B436-44F3307D320F}" type="parTrans" cxnId="{0770C219-D956-4CAD-8090-700DB29ECCBD}">
      <dgm:prSet/>
      <dgm:spPr/>
      <dgm:t>
        <a:bodyPr/>
        <a:lstStyle/>
        <a:p>
          <a:endParaRPr lang="ru-RU"/>
        </a:p>
      </dgm:t>
    </dgm:pt>
    <dgm:pt modelId="{38D7453E-0DBB-4CC0-AE7D-F70FA4DE64C7}" type="sibTrans" cxnId="{0770C219-D956-4CAD-8090-700DB29ECCBD}">
      <dgm:prSet/>
      <dgm:spPr/>
      <dgm:t>
        <a:bodyPr/>
        <a:lstStyle/>
        <a:p>
          <a:endParaRPr lang="ru-RU"/>
        </a:p>
      </dgm:t>
    </dgm:pt>
    <dgm:pt modelId="{8F018081-BEF6-429D-A7A5-FA66DCD195F7}">
      <dgm:prSet phldrT="[Текст]"/>
      <dgm:spPr/>
      <dgm:t>
        <a:bodyPr/>
        <a:lstStyle/>
        <a:p>
          <a:endParaRPr lang="ru-RU" sz="1400" dirty="0"/>
        </a:p>
      </dgm:t>
    </dgm:pt>
    <dgm:pt modelId="{6890FB45-FC3B-4D77-AB35-5110EF7222DC}" type="parTrans" cxnId="{C3347FBF-FD06-4FF6-A362-79FA2B287678}">
      <dgm:prSet/>
      <dgm:spPr/>
      <dgm:t>
        <a:bodyPr/>
        <a:lstStyle/>
        <a:p>
          <a:endParaRPr lang="ru-RU"/>
        </a:p>
      </dgm:t>
    </dgm:pt>
    <dgm:pt modelId="{9FB1C283-EA7D-499A-AABC-565A19B9B486}" type="sibTrans" cxnId="{C3347FBF-FD06-4FF6-A362-79FA2B287678}">
      <dgm:prSet/>
      <dgm:spPr/>
      <dgm:t>
        <a:bodyPr/>
        <a:lstStyle/>
        <a:p>
          <a:endParaRPr lang="ru-RU"/>
        </a:p>
      </dgm:t>
    </dgm:pt>
    <dgm:pt modelId="{513E9BD5-47E5-45B1-ABB9-D1E9B0FFFE7A}">
      <dgm:prSet custT="1"/>
      <dgm:spPr/>
      <dgm:t>
        <a:bodyPr/>
        <a:lstStyle/>
        <a:p>
          <a:r>
            <a:rPr lang="ru-RU" sz="2400" dirty="0" smtClean="0"/>
            <a:t>На Всероссийских совещаниях высказывались идеи о создании в Читинской области первого в Сибири степного заповедника, включающего </a:t>
          </a:r>
          <a:r>
            <a:rPr lang="ru-RU" sz="2400" dirty="0" err="1" smtClean="0"/>
            <a:t>Торейские</a:t>
          </a:r>
          <a:r>
            <a:rPr lang="ru-RU" sz="2400" dirty="0" smtClean="0"/>
            <a:t> озера </a:t>
          </a:r>
          <a:endParaRPr lang="ru-RU" sz="2400" dirty="0"/>
        </a:p>
      </dgm:t>
    </dgm:pt>
    <dgm:pt modelId="{6E8DE81F-12CB-4651-8744-9B650CB1BAAD}" type="parTrans" cxnId="{12092E93-E319-46EC-A956-664459D7F906}">
      <dgm:prSet/>
      <dgm:spPr/>
      <dgm:t>
        <a:bodyPr/>
        <a:lstStyle/>
        <a:p>
          <a:endParaRPr lang="ru-RU"/>
        </a:p>
      </dgm:t>
    </dgm:pt>
    <dgm:pt modelId="{4A891E35-E36B-463F-9A48-33348BE33DA7}" type="sibTrans" cxnId="{12092E93-E319-46EC-A956-664459D7F906}">
      <dgm:prSet/>
      <dgm:spPr/>
      <dgm:t>
        <a:bodyPr/>
        <a:lstStyle/>
        <a:p>
          <a:endParaRPr lang="ru-RU"/>
        </a:p>
      </dgm:t>
    </dgm:pt>
    <dgm:pt modelId="{04C540E9-95DC-44BB-9DF9-90CEC64BE2DD}" type="pres">
      <dgm:prSet presAssocID="{E6C14961-01F6-432D-8F9C-6EC4E827616D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DDBC2AD1-D15C-495E-92A0-5BDF1AC6B8D5}" type="pres">
      <dgm:prSet presAssocID="{DCE40C86-6A57-4F93-8722-FB8BE598D149}" presName="linNode" presStyleCnt="0"/>
      <dgm:spPr/>
    </dgm:pt>
    <dgm:pt modelId="{D4BB023A-4412-4BE4-95CE-B3959C17D7A5}" type="pres">
      <dgm:prSet presAssocID="{DCE40C86-6A57-4F93-8722-FB8BE598D149}" presName="parentShp" presStyleLbl="node1" presStyleIdx="0" presStyleCnt="2" custScaleY="1927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A0013D-50FA-4D9C-A157-3E466A5227D4}" type="pres">
      <dgm:prSet presAssocID="{DCE40C86-6A57-4F93-8722-FB8BE598D149}" presName="childShp" presStyleLbl="bgAccFollowNode1" presStyleIdx="0" presStyleCnt="2" custScaleX="145416" custScaleY="2961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059182-8DC4-4651-B42A-3FD55137FFC8}" type="pres">
      <dgm:prSet presAssocID="{0ECEC38B-5489-4814-AC46-A3912B06D4C0}" presName="spacing" presStyleCnt="0"/>
      <dgm:spPr/>
    </dgm:pt>
    <dgm:pt modelId="{8CBBD727-92A3-4BD7-898A-04E7638F6DB7}" type="pres">
      <dgm:prSet presAssocID="{C3615DCD-92D7-4311-9C6F-0BDD2FD645B4}" presName="linNode" presStyleCnt="0"/>
      <dgm:spPr/>
    </dgm:pt>
    <dgm:pt modelId="{C16D2565-B8D8-46B9-8D82-7C18F721BA21}" type="pres">
      <dgm:prSet presAssocID="{C3615DCD-92D7-4311-9C6F-0BDD2FD645B4}" presName="parentShp" presStyleLbl="node1" presStyleIdx="1" presStyleCnt="2" custScaleY="2007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3D1CF8-32C0-44A6-9685-1B885CB766DC}" type="pres">
      <dgm:prSet presAssocID="{C3615DCD-92D7-4311-9C6F-0BDD2FD645B4}" presName="childShp" presStyleLbl="bgAccFollowNode1" presStyleIdx="1" presStyleCnt="2" custScaleX="148029" custScaleY="2331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2092E93-E319-46EC-A956-664459D7F906}" srcId="{DCE40C86-6A57-4F93-8722-FB8BE598D149}" destId="{513E9BD5-47E5-45B1-ABB9-D1E9B0FFFE7A}" srcOrd="1" destOrd="0" parTransId="{6E8DE81F-12CB-4651-8744-9B650CB1BAAD}" sibTransId="{4A891E35-E36B-463F-9A48-33348BE33DA7}"/>
    <dgm:cxn modelId="{5A1E9C4D-86E8-4015-A048-2ACD43008B7B}" type="presOf" srcId="{E6C14961-01F6-432D-8F9C-6EC4E827616D}" destId="{04C540E9-95DC-44BB-9DF9-90CEC64BE2DD}" srcOrd="0" destOrd="0" presId="urn:microsoft.com/office/officeart/2005/8/layout/vList6"/>
    <dgm:cxn modelId="{C3347FBF-FD06-4FF6-A362-79FA2B287678}" srcId="{C3615DCD-92D7-4311-9C6F-0BDD2FD645B4}" destId="{8F018081-BEF6-429D-A7A5-FA66DCD195F7}" srcOrd="0" destOrd="0" parTransId="{6890FB45-FC3B-4D77-AB35-5110EF7222DC}" sibTransId="{9FB1C283-EA7D-499A-AABC-565A19B9B486}"/>
    <dgm:cxn modelId="{131DFA70-7153-43C5-9D9E-780F4E0157BC}" srcId="{DCE40C86-6A57-4F93-8722-FB8BE598D149}" destId="{8366236D-A312-4EF7-999B-56C8CD0081B8}" srcOrd="0" destOrd="0" parTransId="{064B0ED3-8467-4D1E-8D84-9D20C44730E6}" sibTransId="{665F813D-2198-45CD-9BE7-B146F6A73FC3}"/>
    <dgm:cxn modelId="{D63A7209-909E-4237-82AE-63F584533DEF}" type="presOf" srcId="{8F018081-BEF6-429D-A7A5-FA66DCD195F7}" destId="{023D1CF8-32C0-44A6-9685-1B885CB766DC}" srcOrd="0" destOrd="0" presId="urn:microsoft.com/office/officeart/2005/8/layout/vList6"/>
    <dgm:cxn modelId="{F99016B2-D7CB-45AC-A0D0-D02B3EE37CE6}" srcId="{E6C14961-01F6-432D-8F9C-6EC4E827616D}" destId="{DCE40C86-6A57-4F93-8722-FB8BE598D149}" srcOrd="0" destOrd="0" parTransId="{9B79A9F8-87AA-4C1A-943B-CF72645F9F81}" sibTransId="{0ECEC38B-5489-4814-AC46-A3912B06D4C0}"/>
    <dgm:cxn modelId="{BC84EC4A-D412-4E16-B4B7-4FABB32B0A37}" type="presOf" srcId="{513E9BD5-47E5-45B1-ABB9-D1E9B0FFFE7A}" destId="{4DA0013D-50FA-4D9C-A157-3E466A5227D4}" srcOrd="0" destOrd="1" presId="urn:microsoft.com/office/officeart/2005/8/layout/vList6"/>
    <dgm:cxn modelId="{DA59B221-892C-4A2F-A807-BD4F3803CEFF}" type="presOf" srcId="{8366236D-A312-4EF7-999B-56C8CD0081B8}" destId="{4DA0013D-50FA-4D9C-A157-3E466A5227D4}" srcOrd="0" destOrd="0" presId="urn:microsoft.com/office/officeart/2005/8/layout/vList6"/>
    <dgm:cxn modelId="{0770C219-D956-4CAD-8090-700DB29ECCBD}" srcId="{E6C14961-01F6-432D-8F9C-6EC4E827616D}" destId="{C3615DCD-92D7-4311-9C6F-0BDD2FD645B4}" srcOrd="1" destOrd="0" parTransId="{382F9684-6505-4BFB-B436-44F3307D320F}" sibTransId="{38D7453E-0DBB-4CC0-AE7D-F70FA4DE64C7}"/>
    <dgm:cxn modelId="{A112F7A7-F664-405E-9B03-67BB1DD03D81}" type="presOf" srcId="{DCE40C86-6A57-4F93-8722-FB8BE598D149}" destId="{D4BB023A-4412-4BE4-95CE-B3959C17D7A5}" srcOrd="0" destOrd="0" presId="urn:microsoft.com/office/officeart/2005/8/layout/vList6"/>
    <dgm:cxn modelId="{ACF75152-A1B4-445E-92E2-3FDB06341D16}" type="presOf" srcId="{C3615DCD-92D7-4311-9C6F-0BDD2FD645B4}" destId="{C16D2565-B8D8-46B9-8D82-7C18F721BA21}" srcOrd="0" destOrd="0" presId="urn:microsoft.com/office/officeart/2005/8/layout/vList6"/>
    <dgm:cxn modelId="{8FE51EE8-96E1-4D28-B780-D10DA2A4EA95}" type="presParOf" srcId="{04C540E9-95DC-44BB-9DF9-90CEC64BE2DD}" destId="{DDBC2AD1-D15C-495E-92A0-5BDF1AC6B8D5}" srcOrd="0" destOrd="0" presId="urn:microsoft.com/office/officeart/2005/8/layout/vList6"/>
    <dgm:cxn modelId="{59001689-034B-4CEA-B013-BC57D0850298}" type="presParOf" srcId="{DDBC2AD1-D15C-495E-92A0-5BDF1AC6B8D5}" destId="{D4BB023A-4412-4BE4-95CE-B3959C17D7A5}" srcOrd="0" destOrd="0" presId="urn:microsoft.com/office/officeart/2005/8/layout/vList6"/>
    <dgm:cxn modelId="{A8FE5D5D-BD74-4CB0-A3B8-6AE3733C27BB}" type="presParOf" srcId="{DDBC2AD1-D15C-495E-92A0-5BDF1AC6B8D5}" destId="{4DA0013D-50FA-4D9C-A157-3E466A5227D4}" srcOrd="1" destOrd="0" presId="urn:microsoft.com/office/officeart/2005/8/layout/vList6"/>
    <dgm:cxn modelId="{07610BE1-7B9D-414F-9C5E-5619AB9C6686}" type="presParOf" srcId="{04C540E9-95DC-44BB-9DF9-90CEC64BE2DD}" destId="{A4059182-8DC4-4651-B42A-3FD55137FFC8}" srcOrd="1" destOrd="0" presId="urn:microsoft.com/office/officeart/2005/8/layout/vList6"/>
    <dgm:cxn modelId="{6DE3E781-E9E2-4E10-8AC2-37315B2ECD53}" type="presParOf" srcId="{04C540E9-95DC-44BB-9DF9-90CEC64BE2DD}" destId="{8CBBD727-92A3-4BD7-898A-04E7638F6DB7}" srcOrd="2" destOrd="0" presId="urn:microsoft.com/office/officeart/2005/8/layout/vList6"/>
    <dgm:cxn modelId="{A29C8977-00A5-492A-9A26-AD825A673306}" type="presParOf" srcId="{8CBBD727-92A3-4BD7-898A-04E7638F6DB7}" destId="{C16D2565-B8D8-46B9-8D82-7C18F721BA21}" srcOrd="0" destOrd="0" presId="urn:microsoft.com/office/officeart/2005/8/layout/vList6"/>
    <dgm:cxn modelId="{961AC874-C1F6-45D1-A38A-6276E1A26514}" type="presParOf" srcId="{8CBBD727-92A3-4BD7-898A-04E7638F6DB7}" destId="{023D1CF8-32C0-44A6-9685-1B885CB766DC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6C14961-01F6-432D-8F9C-6EC4E827616D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CE40C86-6A57-4F93-8722-FB8BE598D149}">
      <dgm:prSet phldrT="[Текст]"/>
      <dgm:spPr/>
      <dgm:t>
        <a:bodyPr/>
        <a:lstStyle/>
        <a:p>
          <a:r>
            <a:rPr lang="ru-RU" dirty="0" smtClean="0"/>
            <a:t>1981-1984 годы</a:t>
          </a:r>
          <a:endParaRPr lang="ru-RU" dirty="0"/>
        </a:p>
      </dgm:t>
    </dgm:pt>
    <dgm:pt modelId="{9B79A9F8-87AA-4C1A-943B-CF72645F9F81}" type="parTrans" cxnId="{F99016B2-D7CB-45AC-A0D0-D02B3EE37CE6}">
      <dgm:prSet/>
      <dgm:spPr/>
      <dgm:t>
        <a:bodyPr/>
        <a:lstStyle/>
        <a:p>
          <a:endParaRPr lang="ru-RU"/>
        </a:p>
      </dgm:t>
    </dgm:pt>
    <dgm:pt modelId="{0ECEC38B-5489-4814-AC46-A3912B06D4C0}" type="sibTrans" cxnId="{F99016B2-D7CB-45AC-A0D0-D02B3EE37CE6}">
      <dgm:prSet/>
      <dgm:spPr/>
      <dgm:t>
        <a:bodyPr/>
        <a:lstStyle/>
        <a:p>
          <a:endParaRPr lang="ru-RU"/>
        </a:p>
      </dgm:t>
    </dgm:pt>
    <dgm:pt modelId="{8366236D-A312-4EF7-999B-56C8CD0081B8}">
      <dgm:prSet phldrT="[Текст]"/>
      <dgm:spPr/>
      <dgm:t>
        <a:bodyPr/>
        <a:lstStyle/>
        <a:p>
          <a:endParaRPr lang="ru-RU" sz="1300" dirty="0"/>
        </a:p>
      </dgm:t>
    </dgm:pt>
    <dgm:pt modelId="{064B0ED3-8467-4D1E-8D84-9D20C44730E6}" type="parTrans" cxnId="{131DFA70-7153-43C5-9D9E-780F4E0157BC}">
      <dgm:prSet/>
      <dgm:spPr/>
      <dgm:t>
        <a:bodyPr/>
        <a:lstStyle/>
        <a:p>
          <a:endParaRPr lang="ru-RU"/>
        </a:p>
      </dgm:t>
    </dgm:pt>
    <dgm:pt modelId="{665F813D-2198-45CD-9BE7-B146F6A73FC3}" type="sibTrans" cxnId="{131DFA70-7153-43C5-9D9E-780F4E0157BC}">
      <dgm:prSet/>
      <dgm:spPr/>
      <dgm:t>
        <a:bodyPr/>
        <a:lstStyle/>
        <a:p>
          <a:endParaRPr lang="ru-RU"/>
        </a:p>
      </dgm:t>
    </dgm:pt>
    <dgm:pt modelId="{C3615DCD-92D7-4311-9C6F-0BDD2FD645B4}">
      <dgm:prSet phldrT="[Текст]"/>
      <dgm:spPr/>
      <dgm:t>
        <a:bodyPr/>
        <a:lstStyle/>
        <a:p>
          <a:r>
            <a:rPr lang="ru-RU" dirty="0" smtClean="0"/>
            <a:t>1982 год</a:t>
          </a:r>
          <a:endParaRPr lang="ru-RU" dirty="0"/>
        </a:p>
      </dgm:t>
    </dgm:pt>
    <dgm:pt modelId="{382F9684-6505-4BFB-B436-44F3307D320F}" type="parTrans" cxnId="{0770C219-D956-4CAD-8090-700DB29ECCBD}">
      <dgm:prSet/>
      <dgm:spPr/>
      <dgm:t>
        <a:bodyPr/>
        <a:lstStyle/>
        <a:p>
          <a:endParaRPr lang="ru-RU"/>
        </a:p>
      </dgm:t>
    </dgm:pt>
    <dgm:pt modelId="{38D7453E-0DBB-4CC0-AE7D-F70FA4DE64C7}" type="sibTrans" cxnId="{0770C219-D956-4CAD-8090-700DB29ECCBD}">
      <dgm:prSet/>
      <dgm:spPr/>
      <dgm:t>
        <a:bodyPr/>
        <a:lstStyle/>
        <a:p>
          <a:endParaRPr lang="ru-RU"/>
        </a:p>
      </dgm:t>
    </dgm:pt>
    <dgm:pt modelId="{8F018081-BEF6-429D-A7A5-FA66DCD195F7}">
      <dgm:prSet phldrT="[Текст]"/>
      <dgm:spPr/>
      <dgm:t>
        <a:bodyPr/>
        <a:lstStyle/>
        <a:p>
          <a:endParaRPr lang="ru-RU" sz="1400" dirty="0"/>
        </a:p>
      </dgm:t>
    </dgm:pt>
    <dgm:pt modelId="{6890FB45-FC3B-4D77-AB35-5110EF7222DC}" type="parTrans" cxnId="{C3347FBF-FD06-4FF6-A362-79FA2B287678}">
      <dgm:prSet/>
      <dgm:spPr/>
      <dgm:t>
        <a:bodyPr/>
        <a:lstStyle/>
        <a:p>
          <a:endParaRPr lang="ru-RU"/>
        </a:p>
      </dgm:t>
    </dgm:pt>
    <dgm:pt modelId="{9FB1C283-EA7D-499A-AABC-565A19B9B486}" type="sibTrans" cxnId="{C3347FBF-FD06-4FF6-A362-79FA2B287678}">
      <dgm:prSet/>
      <dgm:spPr/>
      <dgm:t>
        <a:bodyPr/>
        <a:lstStyle/>
        <a:p>
          <a:endParaRPr lang="ru-RU"/>
        </a:p>
      </dgm:t>
    </dgm:pt>
    <dgm:pt modelId="{513E9BD5-47E5-45B1-ABB9-D1E9B0FFFE7A}">
      <dgm:prSet custT="1"/>
      <dgm:spPr/>
      <dgm:t>
        <a:bodyPr/>
        <a:lstStyle/>
        <a:p>
          <a:r>
            <a:rPr lang="ru-RU" sz="2400" dirty="0" smtClean="0"/>
            <a:t>На Всероссийских совещаниях высказывались идеи о создании в Читинской области первого в Сибири степного заповедника, включающего </a:t>
          </a:r>
          <a:r>
            <a:rPr lang="ru-RU" sz="2400" dirty="0" err="1" smtClean="0"/>
            <a:t>Торейские</a:t>
          </a:r>
          <a:r>
            <a:rPr lang="ru-RU" sz="2400" dirty="0" smtClean="0"/>
            <a:t> озера </a:t>
          </a:r>
          <a:endParaRPr lang="ru-RU" sz="2400" dirty="0"/>
        </a:p>
      </dgm:t>
    </dgm:pt>
    <dgm:pt modelId="{6E8DE81F-12CB-4651-8744-9B650CB1BAAD}" type="parTrans" cxnId="{12092E93-E319-46EC-A956-664459D7F906}">
      <dgm:prSet/>
      <dgm:spPr/>
      <dgm:t>
        <a:bodyPr/>
        <a:lstStyle/>
        <a:p>
          <a:endParaRPr lang="ru-RU"/>
        </a:p>
      </dgm:t>
    </dgm:pt>
    <dgm:pt modelId="{4A891E35-E36B-463F-9A48-33348BE33DA7}" type="sibTrans" cxnId="{12092E93-E319-46EC-A956-664459D7F906}">
      <dgm:prSet/>
      <dgm:spPr/>
      <dgm:t>
        <a:bodyPr/>
        <a:lstStyle/>
        <a:p>
          <a:endParaRPr lang="ru-RU"/>
        </a:p>
      </dgm:t>
    </dgm:pt>
    <dgm:pt modelId="{49D7044F-2B23-4BA7-8A3B-1A313D1A2C1F}">
      <dgm:prSet custT="1"/>
      <dgm:spPr/>
      <dgm:t>
        <a:bodyPr/>
        <a:lstStyle/>
        <a:p>
          <a:r>
            <a:rPr lang="ru-RU" sz="2400" dirty="0" smtClean="0"/>
            <a:t>Образование областного зоологического заказника «</a:t>
          </a:r>
          <a:r>
            <a:rPr lang="ru-RU" sz="2400" dirty="0" err="1" smtClean="0"/>
            <a:t>Цасучейско-Торейский</a:t>
          </a:r>
          <a:r>
            <a:rPr lang="ru-RU" sz="2400" dirty="0" smtClean="0"/>
            <a:t>» на площади 99,3 тыс. га, состоящего уже из двух участков: </a:t>
          </a:r>
          <a:r>
            <a:rPr lang="ru-RU" sz="2400" dirty="0" err="1" smtClean="0"/>
            <a:t>Цасучейского</a:t>
          </a:r>
          <a:r>
            <a:rPr lang="ru-RU" sz="2400" dirty="0" smtClean="0"/>
            <a:t> бора и озера </a:t>
          </a:r>
          <a:r>
            <a:rPr lang="ru-RU" sz="2400" dirty="0" err="1" smtClean="0"/>
            <a:t>Барун</a:t>
          </a:r>
          <a:r>
            <a:rPr lang="ru-RU" sz="2400" dirty="0" smtClean="0"/>
            <a:t>-Торей</a:t>
          </a:r>
          <a:endParaRPr lang="ru-RU" sz="2400" dirty="0"/>
        </a:p>
      </dgm:t>
    </dgm:pt>
    <dgm:pt modelId="{59768ED8-8B94-4362-80A8-DD464B4E7291}" type="parTrans" cxnId="{B51F45D1-C421-4A4C-A393-37013B2F2E75}">
      <dgm:prSet/>
      <dgm:spPr/>
      <dgm:t>
        <a:bodyPr/>
        <a:lstStyle/>
        <a:p>
          <a:endParaRPr lang="ru-RU"/>
        </a:p>
      </dgm:t>
    </dgm:pt>
    <dgm:pt modelId="{2B4FE9E9-6A3A-45EC-8C6D-93E72A2CE8C0}" type="sibTrans" cxnId="{B51F45D1-C421-4A4C-A393-37013B2F2E75}">
      <dgm:prSet/>
      <dgm:spPr/>
      <dgm:t>
        <a:bodyPr/>
        <a:lstStyle/>
        <a:p>
          <a:endParaRPr lang="ru-RU"/>
        </a:p>
      </dgm:t>
    </dgm:pt>
    <dgm:pt modelId="{04C540E9-95DC-44BB-9DF9-90CEC64BE2DD}" type="pres">
      <dgm:prSet presAssocID="{E6C14961-01F6-432D-8F9C-6EC4E827616D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DDBC2AD1-D15C-495E-92A0-5BDF1AC6B8D5}" type="pres">
      <dgm:prSet presAssocID="{DCE40C86-6A57-4F93-8722-FB8BE598D149}" presName="linNode" presStyleCnt="0"/>
      <dgm:spPr/>
    </dgm:pt>
    <dgm:pt modelId="{D4BB023A-4412-4BE4-95CE-B3959C17D7A5}" type="pres">
      <dgm:prSet presAssocID="{DCE40C86-6A57-4F93-8722-FB8BE598D149}" presName="parentShp" presStyleLbl="node1" presStyleIdx="0" presStyleCnt="2" custScaleY="1927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A0013D-50FA-4D9C-A157-3E466A5227D4}" type="pres">
      <dgm:prSet presAssocID="{DCE40C86-6A57-4F93-8722-FB8BE598D149}" presName="childShp" presStyleLbl="bgAccFollowNode1" presStyleIdx="0" presStyleCnt="2" custScaleX="145416" custScaleY="2961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059182-8DC4-4651-B42A-3FD55137FFC8}" type="pres">
      <dgm:prSet presAssocID="{0ECEC38B-5489-4814-AC46-A3912B06D4C0}" presName="spacing" presStyleCnt="0"/>
      <dgm:spPr/>
    </dgm:pt>
    <dgm:pt modelId="{8CBBD727-92A3-4BD7-898A-04E7638F6DB7}" type="pres">
      <dgm:prSet presAssocID="{C3615DCD-92D7-4311-9C6F-0BDD2FD645B4}" presName="linNode" presStyleCnt="0"/>
      <dgm:spPr/>
    </dgm:pt>
    <dgm:pt modelId="{C16D2565-B8D8-46B9-8D82-7C18F721BA21}" type="pres">
      <dgm:prSet presAssocID="{C3615DCD-92D7-4311-9C6F-0BDD2FD645B4}" presName="parentShp" presStyleLbl="node1" presStyleIdx="1" presStyleCnt="2" custScaleY="2007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3D1CF8-32C0-44A6-9685-1B885CB766DC}" type="pres">
      <dgm:prSet presAssocID="{C3615DCD-92D7-4311-9C6F-0BDD2FD645B4}" presName="childShp" presStyleLbl="bgAccFollowNode1" presStyleIdx="1" presStyleCnt="2" custScaleX="148029" custScaleY="2331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3347FBF-FD06-4FF6-A362-79FA2B287678}" srcId="{C3615DCD-92D7-4311-9C6F-0BDD2FD645B4}" destId="{8F018081-BEF6-429D-A7A5-FA66DCD195F7}" srcOrd="0" destOrd="0" parTransId="{6890FB45-FC3B-4D77-AB35-5110EF7222DC}" sibTransId="{9FB1C283-EA7D-499A-AABC-565A19B9B486}"/>
    <dgm:cxn modelId="{F435DB6F-9A74-4A84-BEED-574F01FD5258}" type="presOf" srcId="{49D7044F-2B23-4BA7-8A3B-1A313D1A2C1F}" destId="{023D1CF8-32C0-44A6-9685-1B885CB766DC}" srcOrd="0" destOrd="1" presId="urn:microsoft.com/office/officeart/2005/8/layout/vList6"/>
    <dgm:cxn modelId="{F99016B2-D7CB-45AC-A0D0-D02B3EE37CE6}" srcId="{E6C14961-01F6-432D-8F9C-6EC4E827616D}" destId="{DCE40C86-6A57-4F93-8722-FB8BE598D149}" srcOrd="0" destOrd="0" parTransId="{9B79A9F8-87AA-4C1A-943B-CF72645F9F81}" sibTransId="{0ECEC38B-5489-4814-AC46-A3912B06D4C0}"/>
    <dgm:cxn modelId="{C36F7044-ED2A-49DC-BE4F-2398A825C7E6}" type="presOf" srcId="{E6C14961-01F6-432D-8F9C-6EC4E827616D}" destId="{04C540E9-95DC-44BB-9DF9-90CEC64BE2DD}" srcOrd="0" destOrd="0" presId="urn:microsoft.com/office/officeart/2005/8/layout/vList6"/>
    <dgm:cxn modelId="{4A36C294-D0A2-4674-9A1B-205FD750C78B}" type="presOf" srcId="{8366236D-A312-4EF7-999B-56C8CD0081B8}" destId="{4DA0013D-50FA-4D9C-A157-3E466A5227D4}" srcOrd="0" destOrd="0" presId="urn:microsoft.com/office/officeart/2005/8/layout/vList6"/>
    <dgm:cxn modelId="{12092E93-E319-46EC-A956-664459D7F906}" srcId="{DCE40C86-6A57-4F93-8722-FB8BE598D149}" destId="{513E9BD5-47E5-45B1-ABB9-D1E9B0FFFE7A}" srcOrd="1" destOrd="0" parTransId="{6E8DE81F-12CB-4651-8744-9B650CB1BAAD}" sibTransId="{4A891E35-E36B-463F-9A48-33348BE33DA7}"/>
    <dgm:cxn modelId="{4737A6F8-707F-4D15-9A05-E1034A776D2E}" type="presOf" srcId="{C3615DCD-92D7-4311-9C6F-0BDD2FD645B4}" destId="{C16D2565-B8D8-46B9-8D82-7C18F721BA21}" srcOrd="0" destOrd="0" presId="urn:microsoft.com/office/officeart/2005/8/layout/vList6"/>
    <dgm:cxn modelId="{BE244EDF-5116-4FC2-9CC4-C44302BB5860}" type="presOf" srcId="{DCE40C86-6A57-4F93-8722-FB8BE598D149}" destId="{D4BB023A-4412-4BE4-95CE-B3959C17D7A5}" srcOrd="0" destOrd="0" presId="urn:microsoft.com/office/officeart/2005/8/layout/vList6"/>
    <dgm:cxn modelId="{0770C219-D956-4CAD-8090-700DB29ECCBD}" srcId="{E6C14961-01F6-432D-8F9C-6EC4E827616D}" destId="{C3615DCD-92D7-4311-9C6F-0BDD2FD645B4}" srcOrd="1" destOrd="0" parTransId="{382F9684-6505-4BFB-B436-44F3307D320F}" sibTransId="{38D7453E-0DBB-4CC0-AE7D-F70FA4DE64C7}"/>
    <dgm:cxn modelId="{B51F45D1-C421-4A4C-A393-37013B2F2E75}" srcId="{C3615DCD-92D7-4311-9C6F-0BDD2FD645B4}" destId="{49D7044F-2B23-4BA7-8A3B-1A313D1A2C1F}" srcOrd="1" destOrd="0" parTransId="{59768ED8-8B94-4362-80A8-DD464B4E7291}" sibTransId="{2B4FE9E9-6A3A-45EC-8C6D-93E72A2CE8C0}"/>
    <dgm:cxn modelId="{131DFA70-7153-43C5-9D9E-780F4E0157BC}" srcId="{DCE40C86-6A57-4F93-8722-FB8BE598D149}" destId="{8366236D-A312-4EF7-999B-56C8CD0081B8}" srcOrd="0" destOrd="0" parTransId="{064B0ED3-8467-4D1E-8D84-9D20C44730E6}" sibTransId="{665F813D-2198-45CD-9BE7-B146F6A73FC3}"/>
    <dgm:cxn modelId="{65CDC304-8A17-4851-992C-C86C44A6B170}" type="presOf" srcId="{513E9BD5-47E5-45B1-ABB9-D1E9B0FFFE7A}" destId="{4DA0013D-50FA-4D9C-A157-3E466A5227D4}" srcOrd="0" destOrd="1" presId="urn:microsoft.com/office/officeart/2005/8/layout/vList6"/>
    <dgm:cxn modelId="{6AEE622C-C24A-4B77-88FF-DDDFCF6B4E78}" type="presOf" srcId="{8F018081-BEF6-429D-A7A5-FA66DCD195F7}" destId="{023D1CF8-32C0-44A6-9685-1B885CB766DC}" srcOrd="0" destOrd="0" presId="urn:microsoft.com/office/officeart/2005/8/layout/vList6"/>
    <dgm:cxn modelId="{0263C1D5-A907-41CC-BED7-A0A4FB86EDEF}" type="presParOf" srcId="{04C540E9-95DC-44BB-9DF9-90CEC64BE2DD}" destId="{DDBC2AD1-D15C-495E-92A0-5BDF1AC6B8D5}" srcOrd="0" destOrd="0" presId="urn:microsoft.com/office/officeart/2005/8/layout/vList6"/>
    <dgm:cxn modelId="{D42C3F80-47CC-4EC2-A107-6307DD27A846}" type="presParOf" srcId="{DDBC2AD1-D15C-495E-92A0-5BDF1AC6B8D5}" destId="{D4BB023A-4412-4BE4-95CE-B3959C17D7A5}" srcOrd="0" destOrd="0" presId="urn:microsoft.com/office/officeart/2005/8/layout/vList6"/>
    <dgm:cxn modelId="{297B128E-E84E-4FEB-8A6D-78040DD79C74}" type="presParOf" srcId="{DDBC2AD1-D15C-495E-92A0-5BDF1AC6B8D5}" destId="{4DA0013D-50FA-4D9C-A157-3E466A5227D4}" srcOrd="1" destOrd="0" presId="urn:microsoft.com/office/officeart/2005/8/layout/vList6"/>
    <dgm:cxn modelId="{2516F2BD-B9DB-4353-8159-775DEB6368FE}" type="presParOf" srcId="{04C540E9-95DC-44BB-9DF9-90CEC64BE2DD}" destId="{A4059182-8DC4-4651-B42A-3FD55137FFC8}" srcOrd="1" destOrd="0" presId="urn:microsoft.com/office/officeart/2005/8/layout/vList6"/>
    <dgm:cxn modelId="{6A342662-17D2-47DD-80E5-352F83358F9D}" type="presParOf" srcId="{04C540E9-95DC-44BB-9DF9-90CEC64BE2DD}" destId="{8CBBD727-92A3-4BD7-898A-04E7638F6DB7}" srcOrd="2" destOrd="0" presId="urn:microsoft.com/office/officeart/2005/8/layout/vList6"/>
    <dgm:cxn modelId="{7D00D997-EB45-4F2C-961D-21E15D06B6BF}" type="presParOf" srcId="{8CBBD727-92A3-4BD7-898A-04E7638F6DB7}" destId="{C16D2565-B8D8-46B9-8D82-7C18F721BA21}" srcOrd="0" destOrd="0" presId="urn:microsoft.com/office/officeart/2005/8/layout/vList6"/>
    <dgm:cxn modelId="{FDCBA33A-25B4-4CD6-85D1-97117B77AC43}" type="presParOf" srcId="{8CBBD727-92A3-4BD7-898A-04E7638F6DB7}" destId="{023D1CF8-32C0-44A6-9685-1B885CB766DC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6C14961-01F6-432D-8F9C-6EC4E827616D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CE40C86-6A57-4F93-8722-FB8BE598D149}">
      <dgm:prSet phldrT="[Текст]"/>
      <dgm:spPr/>
      <dgm:t>
        <a:bodyPr/>
        <a:lstStyle/>
        <a:p>
          <a:r>
            <a:rPr lang="ru-RU" dirty="0" smtClean="0"/>
            <a:t>1986 год</a:t>
          </a:r>
          <a:endParaRPr lang="ru-RU" dirty="0"/>
        </a:p>
      </dgm:t>
    </dgm:pt>
    <dgm:pt modelId="{9B79A9F8-87AA-4C1A-943B-CF72645F9F81}" type="parTrans" cxnId="{F99016B2-D7CB-45AC-A0D0-D02B3EE37CE6}">
      <dgm:prSet/>
      <dgm:spPr/>
      <dgm:t>
        <a:bodyPr/>
        <a:lstStyle/>
        <a:p>
          <a:endParaRPr lang="ru-RU"/>
        </a:p>
      </dgm:t>
    </dgm:pt>
    <dgm:pt modelId="{0ECEC38B-5489-4814-AC46-A3912B06D4C0}" type="sibTrans" cxnId="{F99016B2-D7CB-45AC-A0D0-D02B3EE37CE6}">
      <dgm:prSet/>
      <dgm:spPr/>
      <dgm:t>
        <a:bodyPr/>
        <a:lstStyle/>
        <a:p>
          <a:endParaRPr lang="ru-RU"/>
        </a:p>
      </dgm:t>
    </dgm:pt>
    <dgm:pt modelId="{8366236D-A312-4EF7-999B-56C8CD0081B8}">
      <dgm:prSet phldrT="[Текст]"/>
      <dgm:spPr/>
      <dgm:t>
        <a:bodyPr/>
        <a:lstStyle/>
        <a:p>
          <a:endParaRPr lang="ru-RU" sz="1700" dirty="0"/>
        </a:p>
      </dgm:t>
    </dgm:pt>
    <dgm:pt modelId="{064B0ED3-8467-4D1E-8D84-9D20C44730E6}" type="parTrans" cxnId="{131DFA70-7153-43C5-9D9E-780F4E0157BC}">
      <dgm:prSet/>
      <dgm:spPr/>
      <dgm:t>
        <a:bodyPr/>
        <a:lstStyle/>
        <a:p>
          <a:endParaRPr lang="ru-RU"/>
        </a:p>
      </dgm:t>
    </dgm:pt>
    <dgm:pt modelId="{665F813D-2198-45CD-9BE7-B146F6A73FC3}" type="sibTrans" cxnId="{131DFA70-7153-43C5-9D9E-780F4E0157BC}">
      <dgm:prSet/>
      <dgm:spPr/>
      <dgm:t>
        <a:bodyPr/>
        <a:lstStyle/>
        <a:p>
          <a:endParaRPr lang="ru-RU"/>
        </a:p>
      </dgm:t>
    </dgm:pt>
    <dgm:pt modelId="{C3615DCD-92D7-4311-9C6F-0BDD2FD645B4}">
      <dgm:prSet phldrT="[Текст]"/>
      <dgm:spPr/>
      <dgm:t>
        <a:bodyPr/>
        <a:lstStyle/>
        <a:p>
          <a:endParaRPr lang="ru-RU" dirty="0"/>
        </a:p>
      </dgm:t>
    </dgm:pt>
    <dgm:pt modelId="{382F9684-6505-4BFB-B436-44F3307D320F}" type="parTrans" cxnId="{0770C219-D956-4CAD-8090-700DB29ECCBD}">
      <dgm:prSet/>
      <dgm:spPr/>
      <dgm:t>
        <a:bodyPr/>
        <a:lstStyle/>
        <a:p>
          <a:endParaRPr lang="ru-RU"/>
        </a:p>
      </dgm:t>
    </dgm:pt>
    <dgm:pt modelId="{38D7453E-0DBB-4CC0-AE7D-F70FA4DE64C7}" type="sibTrans" cxnId="{0770C219-D956-4CAD-8090-700DB29ECCBD}">
      <dgm:prSet/>
      <dgm:spPr/>
      <dgm:t>
        <a:bodyPr/>
        <a:lstStyle/>
        <a:p>
          <a:endParaRPr lang="ru-RU"/>
        </a:p>
      </dgm:t>
    </dgm:pt>
    <dgm:pt modelId="{8F018081-BEF6-429D-A7A5-FA66DCD195F7}">
      <dgm:prSet phldrT="[Текст]" custT="1"/>
      <dgm:spPr/>
      <dgm:t>
        <a:bodyPr/>
        <a:lstStyle/>
        <a:p>
          <a:endParaRPr lang="ru-RU" sz="2400" dirty="0"/>
        </a:p>
      </dgm:t>
    </dgm:pt>
    <dgm:pt modelId="{6890FB45-FC3B-4D77-AB35-5110EF7222DC}" type="parTrans" cxnId="{C3347FBF-FD06-4FF6-A362-79FA2B287678}">
      <dgm:prSet/>
      <dgm:spPr/>
      <dgm:t>
        <a:bodyPr/>
        <a:lstStyle/>
        <a:p>
          <a:endParaRPr lang="ru-RU"/>
        </a:p>
      </dgm:t>
    </dgm:pt>
    <dgm:pt modelId="{9FB1C283-EA7D-499A-AABC-565A19B9B486}" type="sibTrans" cxnId="{C3347FBF-FD06-4FF6-A362-79FA2B287678}">
      <dgm:prSet/>
      <dgm:spPr/>
      <dgm:t>
        <a:bodyPr/>
        <a:lstStyle/>
        <a:p>
          <a:endParaRPr lang="ru-RU"/>
        </a:p>
      </dgm:t>
    </dgm:pt>
    <dgm:pt modelId="{D0D5CE39-3FF8-4FD3-8ABF-0119F5BBA7BA}">
      <dgm:prSet custT="1"/>
      <dgm:spPr/>
      <dgm:t>
        <a:bodyPr/>
        <a:lstStyle/>
        <a:p>
          <a:r>
            <a:rPr lang="ru-RU" sz="2400" dirty="0" smtClean="0"/>
            <a:t>принято Решение «Об организации и согласовании места расположения заповедника «</a:t>
          </a:r>
          <a:r>
            <a:rPr lang="ru-RU" sz="2400" dirty="0" err="1" smtClean="0"/>
            <a:t>Даурский</a:t>
          </a:r>
          <a:r>
            <a:rPr lang="ru-RU" sz="2400" dirty="0" smtClean="0"/>
            <a:t>» на землях землепользователей </a:t>
          </a:r>
          <a:r>
            <a:rPr lang="ru-RU" sz="2400" dirty="0" err="1" smtClean="0"/>
            <a:t>Ононского</a:t>
          </a:r>
          <a:r>
            <a:rPr lang="ru-RU" sz="2400" dirty="0" smtClean="0"/>
            <a:t> и </a:t>
          </a:r>
          <a:r>
            <a:rPr lang="ru-RU" sz="2400" dirty="0" err="1" smtClean="0"/>
            <a:t>Борзинского</a:t>
          </a:r>
          <a:r>
            <a:rPr lang="ru-RU" sz="2400" dirty="0" smtClean="0"/>
            <a:t> районов». </a:t>
          </a:r>
          <a:endParaRPr lang="ru-RU" sz="2400" dirty="0"/>
        </a:p>
      </dgm:t>
    </dgm:pt>
    <dgm:pt modelId="{6B193CC7-5956-444A-AD8F-0EC9E6F07B03}" type="parTrans" cxnId="{57798120-008E-4EF9-8360-E8DDB4B1EA82}">
      <dgm:prSet/>
      <dgm:spPr/>
      <dgm:t>
        <a:bodyPr/>
        <a:lstStyle/>
        <a:p>
          <a:endParaRPr lang="ru-RU"/>
        </a:p>
      </dgm:t>
    </dgm:pt>
    <dgm:pt modelId="{871280CC-D31D-47F4-8E40-F80CCDDBC385}" type="sibTrans" cxnId="{57798120-008E-4EF9-8360-E8DDB4B1EA82}">
      <dgm:prSet/>
      <dgm:spPr/>
      <dgm:t>
        <a:bodyPr/>
        <a:lstStyle/>
        <a:p>
          <a:endParaRPr lang="ru-RU"/>
        </a:p>
      </dgm:t>
    </dgm:pt>
    <dgm:pt modelId="{04C540E9-95DC-44BB-9DF9-90CEC64BE2DD}" type="pres">
      <dgm:prSet presAssocID="{E6C14961-01F6-432D-8F9C-6EC4E827616D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DDBC2AD1-D15C-495E-92A0-5BDF1AC6B8D5}" type="pres">
      <dgm:prSet presAssocID="{DCE40C86-6A57-4F93-8722-FB8BE598D149}" presName="linNode" presStyleCnt="0"/>
      <dgm:spPr/>
    </dgm:pt>
    <dgm:pt modelId="{D4BB023A-4412-4BE4-95CE-B3959C17D7A5}" type="pres">
      <dgm:prSet presAssocID="{DCE40C86-6A57-4F93-8722-FB8BE598D149}" presName="parent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A0013D-50FA-4D9C-A157-3E466A5227D4}" type="pres">
      <dgm:prSet presAssocID="{DCE40C86-6A57-4F93-8722-FB8BE598D149}" presName="childShp" presStyleLbl="bgAccFollowNode1" presStyleIdx="0" presStyleCnt="2" custScaleX="170646" custScaleY="1242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059182-8DC4-4651-B42A-3FD55137FFC8}" type="pres">
      <dgm:prSet presAssocID="{0ECEC38B-5489-4814-AC46-A3912B06D4C0}" presName="spacing" presStyleCnt="0"/>
      <dgm:spPr/>
    </dgm:pt>
    <dgm:pt modelId="{8CBBD727-92A3-4BD7-898A-04E7638F6DB7}" type="pres">
      <dgm:prSet presAssocID="{C3615DCD-92D7-4311-9C6F-0BDD2FD645B4}" presName="linNode" presStyleCnt="0"/>
      <dgm:spPr/>
    </dgm:pt>
    <dgm:pt modelId="{C16D2565-B8D8-46B9-8D82-7C18F721BA21}" type="pres">
      <dgm:prSet presAssocID="{C3615DCD-92D7-4311-9C6F-0BDD2FD645B4}" presName="parentShp" presStyleLbl="node1" presStyleIdx="1" presStyleCnt="2" custScaleX="856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3D1CF8-32C0-44A6-9685-1B885CB766DC}" type="pres">
      <dgm:prSet presAssocID="{C3615DCD-92D7-4311-9C6F-0BDD2FD645B4}" presName="childShp" presStyleLbl="bgAccFollowNode1" presStyleIdx="1" presStyleCnt="2" custScaleX="147261" custLinFactNeighborY="-9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D70A0D2-82E6-4A27-9C8D-82D28A180492}" type="presOf" srcId="{DCE40C86-6A57-4F93-8722-FB8BE598D149}" destId="{D4BB023A-4412-4BE4-95CE-B3959C17D7A5}" srcOrd="0" destOrd="0" presId="urn:microsoft.com/office/officeart/2005/8/layout/vList6"/>
    <dgm:cxn modelId="{C3347FBF-FD06-4FF6-A362-79FA2B287678}" srcId="{C3615DCD-92D7-4311-9C6F-0BDD2FD645B4}" destId="{8F018081-BEF6-429D-A7A5-FA66DCD195F7}" srcOrd="0" destOrd="0" parTransId="{6890FB45-FC3B-4D77-AB35-5110EF7222DC}" sibTransId="{9FB1C283-EA7D-499A-AABC-565A19B9B486}"/>
    <dgm:cxn modelId="{131DFA70-7153-43C5-9D9E-780F4E0157BC}" srcId="{DCE40C86-6A57-4F93-8722-FB8BE598D149}" destId="{8366236D-A312-4EF7-999B-56C8CD0081B8}" srcOrd="0" destOrd="0" parTransId="{064B0ED3-8467-4D1E-8D84-9D20C44730E6}" sibTransId="{665F813D-2198-45CD-9BE7-B146F6A73FC3}"/>
    <dgm:cxn modelId="{F99016B2-D7CB-45AC-A0D0-D02B3EE37CE6}" srcId="{E6C14961-01F6-432D-8F9C-6EC4E827616D}" destId="{DCE40C86-6A57-4F93-8722-FB8BE598D149}" srcOrd="0" destOrd="0" parTransId="{9B79A9F8-87AA-4C1A-943B-CF72645F9F81}" sibTransId="{0ECEC38B-5489-4814-AC46-A3912B06D4C0}"/>
    <dgm:cxn modelId="{F316CF3B-D58C-4847-9F89-3461E4D80649}" type="presOf" srcId="{D0D5CE39-3FF8-4FD3-8ABF-0119F5BBA7BA}" destId="{4DA0013D-50FA-4D9C-A157-3E466A5227D4}" srcOrd="0" destOrd="1" presId="urn:microsoft.com/office/officeart/2005/8/layout/vList6"/>
    <dgm:cxn modelId="{0770C219-D956-4CAD-8090-700DB29ECCBD}" srcId="{E6C14961-01F6-432D-8F9C-6EC4E827616D}" destId="{C3615DCD-92D7-4311-9C6F-0BDD2FD645B4}" srcOrd="1" destOrd="0" parTransId="{382F9684-6505-4BFB-B436-44F3307D320F}" sibTransId="{38D7453E-0DBB-4CC0-AE7D-F70FA4DE64C7}"/>
    <dgm:cxn modelId="{D0C35FB2-1F64-4D68-9CB8-D9DE3463B44A}" type="presOf" srcId="{8366236D-A312-4EF7-999B-56C8CD0081B8}" destId="{4DA0013D-50FA-4D9C-A157-3E466A5227D4}" srcOrd="0" destOrd="0" presId="urn:microsoft.com/office/officeart/2005/8/layout/vList6"/>
    <dgm:cxn modelId="{42A7BB94-4C6E-4249-8606-C35BC06453AC}" type="presOf" srcId="{8F018081-BEF6-429D-A7A5-FA66DCD195F7}" destId="{023D1CF8-32C0-44A6-9685-1B885CB766DC}" srcOrd="0" destOrd="0" presId="urn:microsoft.com/office/officeart/2005/8/layout/vList6"/>
    <dgm:cxn modelId="{57798120-008E-4EF9-8360-E8DDB4B1EA82}" srcId="{DCE40C86-6A57-4F93-8722-FB8BE598D149}" destId="{D0D5CE39-3FF8-4FD3-8ABF-0119F5BBA7BA}" srcOrd="1" destOrd="0" parTransId="{6B193CC7-5956-444A-AD8F-0EC9E6F07B03}" sibTransId="{871280CC-D31D-47F4-8E40-F80CCDDBC385}"/>
    <dgm:cxn modelId="{9D69FB6A-1785-4ABA-84C7-DF85EAF872C8}" type="presOf" srcId="{C3615DCD-92D7-4311-9C6F-0BDD2FD645B4}" destId="{C16D2565-B8D8-46B9-8D82-7C18F721BA21}" srcOrd="0" destOrd="0" presId="urn:microsoft.com/office/officeart/2005/8/layout/vList6"/>
    <dgm:cxn modelId="{062F4B7F-91C5-47EC-8BDF-AF9747729DA2}" type="presOf" srcId="{E6C14961-01F6-432D-8F9C-6EC4E827616D}" destId="{04C540E9-95DC-44BB-9DF9-90CEC64BE2DD}" srcOrd="0" destOrd="0" presId="urn:microsoft.com/office/officeart/2005/8/layout/vList6"/>
    <dgm:cxn modelId="{227D5A40-0E78-43D8-9AD2-96E8F503612C}" type="presParOf" srcId="{04C540E9-95DC-44BB-9DF9-90CEC64BE2DD}" destId="{DDBC2AD1-D15C-495E-92A0-5BDF1AC6B8D5}" srcOrd="0" destOrd="0" presId="urn:microsoft.com/office/officeart/2005/8/layout/vList6"/>
    <dgm:cxn modelId="{A336221A-D9A9-42BF-BF17-9B4F21AA65DA}" type="presParOf" srcId="{DDBC2AD1-D15C-495E-92A0-5BDF1AC6B8D5}" destId="{D4BB023A-4412-4BE4-95CE-B3959C17D7A5}" srcOrd="0" destOrd="0" presId="urn:microsoft.com/office/officeart/2005/8/layout/vList6"/>
    <dgm:cxn modelId="{84606C6F-A1ED-4D85-8784-563FE26C4BD7}" type="presParOf" srcId="{DDBC2AD1-D15C-495E-92A0-5BDF1AC6B8D5}" destId="{4DA0013D-50FA-4D9C-A157-3E466A5227D4}" srcOrd="1" destOrd="0" presId="urn:microsoft.com/office/officeart/2005/8/layout/vList6"/>
    <dgm:cxn modelId="{C2A0B39D-7A64-45D2-9267-80B09445177D}" type="presParOf" srcId="{04C540E9-95DC-44BB-9DF9-90CEC64BE2DD}" destId="{A4059182-8DC4-4651-B42A-3FD55137FFC8}" srcOrd="1" destOrd="0" presId="urn:microsoft.com/office/officeart/2005/8/layout/vList6"/>
    <dgm:cxn modelId="{A69FAD37-A386-4C0D-96E6-230B71AD3E55}" type="presParOf" srcId="{04C540E9-95DC-44BB-9DF9-90CEC64BE2DD}" destId="{8CBBD727-92A3-4BD7-898A-04E7638F6DB7}" srcOrd="2" destOrd="0" presId="urn:microsoft.com/office/officeart/2005/8/layout/vList6"/>
    <dgm:cxn modelId="{A72EAEF5-6B9D-4DD6-B5E3-9D2E825587D8}" type="presParOf" srcId="{8CBBD727-92A3-4BD7-898A-04E7638F6DB7}" destId="{C16D2565-B8D8-46B9-8D82-7C18F721BA21}" srcOrd="0" destOrd="0" presId="urn:microsoft.com/office/officeart/2005/8/layout/vList6"/>
    <dgm:cxn modelId="{8F9F5CEC-E701-4024-8175-8942A1E01895}" type="presParOf" srcId="{8CBBD727-92A3-4BD7-898A-04E7638F6DB7}" destId="{023D1CF8-32C0-44A6-9685-1B885CB766DC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6C14961-01F6-432D-8F9C-6EC4E827616D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CE40C86-6A57-4F93-8722-FB8BE598D149}">
      <dgm:prSet phldrT="[Текст]"/>
      <dgm:spPr/>
      <dgm:t>
        <a:bodyPr/>
        <a:lstStyle/>
        <a:p>
          <a:r>
            <a:rPr lang="ru-RU" dirty="0" smtClean="0"/>
            <a:t>1986 год</a:t>
          </a:r>
          <a:endParaRPr lang="ru-RU" dirty="0"/>
        </a:p>
      </dgm:t>
    </dgm:pt>
    <dgm:pt modelId="{9B79A9F8-87AA-4C1A-943B-CF72645F9F81}" type="parTrans" cxnId="{F99016B2-D7CB-45AC-A0D0-D02B3EE37CE6}">
      <dgm:prSet/>
      <dgm:spPr/>
      <dgm:t>
        <a:bodyPr/>
        <a:lstStyle/>
        <a:p>
          <a:endParaRPr lang="ru-RU"/>
        </a:p>
      </dgm:t>
    </dgm:pt>
    <dgm:pt modelId="{0ECEC38B-5489-4814-AC46-A3912B06D4C0}" type="sibTrans" cxnId="{F99016B2-D7CB-45AC-A0D0-D02B3EE37CE6}">
      <dgm:prSet/>
      <dgm:spPr/>
      <dgm:t>
        <a:bodyPr/>
        <a:lstStyle/>
        <a:p>
          <a:endParaRPr lang="ru-RU"/>
        </a:p>
      </dgm:t>
    </dgm:pt>
    <dgm:pt modelId="{8366236D-A312-4EF7-999B-56C8CD0081B8}">
      <dgm:prSet phldrT="[Текст]"/>
      <dgm:spPr/>
      <dgm:t>
        <a:bodyPr/>
        <a:lstStyle/>
        <a:p>
          <a:endParaRPr lang="ru-RU" sz="1700" dirty="0"/>
        </a:p>
      </dgm:t>
    </dgm:pt>
    <dgm:pt modelId="{064B0ED3-8467-4D1E-8D84-9D20C44730E6}" type="parTrans" cxnId="{131DFA70-7153-43C5-9D9E-780F4E0157BC}">
      <dgm:prSet/>
      <dgm:spPr/>
      <dgm:t>
        <a:bodyPr/>
        <a:lstStyle/>
        <a:p>
          <a:endParaRPr lang="ru-RU"/>
        </a:p>
      </dgm:t>
    </dgm:pt>
    <dgm:pt modelId="{665F813D-2198-45CD-9BE7-B146F6A73FC3}" type="sibTrans" cxnId="{131DFA70-7153-43C5-9D9E-780F4E0157BC}">
      <dgm:prSet/>
      <dgm:spPr/>
      <dgm:t>
        <a:bodyPr/>
        <a:lstStyle/>
        <a:p>
          <a:endParaRPr lang="ru-RU"/>
        </a:p>
      </dgm:t>
    </dgm:pt>
    <dgm:pt modelId="{C3615DCD-92D7-4311-9C6F-0BDD2FD645B4}">
      <dgm:prSet phldrT="[Текст]"/>
      <dgm:spPr/>
      <dgm:t>
        <a:bodyPr/>
        <a:lstStyle/>
        <a:p>
          <a:r>
            <a:rPr lang="ru-RU" dirty="0" smtClean="0"/>
            <a:t>1987 год</a:t>
          </a:r>
          <a:endParaRPr lang="ru-RU" dirty="0"/>
        </a:p>
      </dgm:t>
    </dgm:pt>
    <dgm:pt modelId="{382F9684-6505-4BFB-B436-44F3307D320F}" type="parTrans" cxnId="{0770C219-D956-4CAD-8090-700DB29ECCBD}">
      <dgm:prSet/>
      <dgm:spPr/>
      <dgm:t>
        <a:bodyPr/>
        <a:lstStyle/>
        <a:p>
          <a:endParaRPr lang="ru-RU"/>
        </a:p>
      </dgm:t>
    </dgm:pt>
    <dgm:pt modelId="{38D7453E-0DBB-4CC0-AE7D-F70FA4DE64C7}" type="sibTrans" cxnId="{0770C219-D956-4CAD-8090-700DB29ECCBD}">
      <dgm:prSet/>
      <dgm:spPr/>
      <dgm:t>
        <a:bodyPr/>
        <a:lstStyle/>
        <a:p>
          <a:endParaRPr lang="ru-RU"/>
        </a:p>
      </dgm:t>
    </dgm:pt>
    <dgm:pt modelId="{8F018081-BEF6-429D-A7A5-FA66DCD195F7}">
      <dgm:prSet phldrT="[Текст]" custT="1"/>
      <dgm:spPr/>
      <dgm:t>
        <a:bodyPr/>
        <a:lstStyle/>
        <a:p>
          <a:r>
            <a:rPr lang="ru-RU" sz="2400" dirty="0" smtClean="0"/>
            <a:t>Вышло Постановление Совета Министров РСФСР № 514 об образовании государственного природного заповедника «</a:t>
          </a:r>
          <a:r>
            <a:rPr lang="ru-RU" sz="2400" dirty="0" err="1" smtClean="0"/>
            <a:t>Даурский</a:t>
          </a:r>
          <a:r>
            <a:rPr lang="ru-RU" sz="2400" dirty="0" smtClean="0"/>
            <a:t>». </a:t>
          </a:r>
          <a:endParaRPr lang="ru-RU" sz="2400" dirty="0"/>
        </a:p>
      </dgm:t>
    </dgm:pt>
    <dgm:pt modelId="{6890FB45-FC3B-4D77-AB35-5110EF7222DC}" type="parTrans" cxnId="{C3347FBF-FD06-4FF6-A362-79FA2B287678}">
      <dgm:prSet/>
      <dgm:spPr/>
      <dgm:t>
        <a:bodyPr/>
        <a:lstStyle/>
        <a:p>
          <a:endParaRPr lang="ru-RU"/>
        </a:p>
      </dgm:t>
    </dgm:pt>
    <dgm:pt modelId="{9FB1C283-EA7D-499A-AABC-565A19B9B486}" type="sibTrans" cxnId="{C3347FBF-FD06-4FF6-A362-79FA2B287678}">
      <dgm:prSet/>
      <dgm:spPr/>
      <dgm:t>
        <a:bodyPr/>
        <a:lstStyle/>
        <a:p>
          <a:endParaRPr lang="ru-RU"/>
        </a:p>
      </dgm:t>
    </dgm:pt>
    <dgm:pt modelId="{EA94A9C6-8784-47B0-8DED-29F385D6C3FF}">
      <dgm:prSet phldrT="[Текст]" phldr="1" custT="1"/>
      <dgm:spPr/>
      <dgm:t>
        <a:bodyPr/>
        <a:lstStyle/>
        <a:p>
          <a:endParaRPr lang="ru-RU" sz="2400" dirty="0"/>
        </a:p>
      </dgm:t>
    </dgm:pt>
    <dgm:pt modelId="{8DA3BFF2-4B76-4656-B917-190EE966285C}" type="parTrans" cxnId="{7C902EEA-670D-4669-AF16-C0723D58BEA7}">
      <dgm:prSet/>
      <dgm:spPr/>
      <dgm:t>
        <a:bodyPr/>
        <a:lstStyle/>
        <a:p>
          <a:endParaRPr lang="ru-RU"/>
        </a:p>
      </dgm:t>
    </dgm:pt>
    <dgm:pt modelId="{242F1806-4A04-4E22-9388-EF7BC3009EE9}" type="sibTrans" cxnId="{7C902EEA-670D-4669-AF16-C0723D58BEA7}">
      <dgm:prSet/>
      <dgm:spPr/>
      <dgm:t>
        <a:bodyPr/>
        <a:lstStyle/>
        <a:p>
          <a:endParaRPr lang="ru-RU"/>
        </a:p>
      </dgm:t>
    </dgm:pt>
    <dgm:pt modelId="{D0D5CE39-3FF8-4FD3-8ABF-0119F5BBA7BA}">
      <dgm:prSet custT="1"/>
      <dgm:spPr/>
      <dgm:t>
        <a:bodyPr/>
        <a:lstStyle/>
        <a:p>
          <a:r>
            <a:rPr lang="ru-RU" sz="2400" dirty="0" smtClean="0"/>
            <a:t>принято Решение «Об организации и согласовании места расположения заповедника «</a:t>
          </a:r>
          <a:r>
            <a:rPr lang="ru-RU" sz="2400" dirty="0" err="1" smtClean="0"/>
            <a:t>Даурский</a:t>
          </a:r>
          <a:r>
            <a:rPr lang="ru-RU" sz="2400" dirty="0" smtClean="0"/>
            <a:t>» на землях землепользователей </a:t>
          </a:r>
          <a:r>
            <a:rPr lang="ru-RU" sz="2400" dirty="0" err="1" smtClean="0"/>
            <a:t>Ононского</a:t>
          </a:r>
          <a:r>
            <a:rPr lang="ru-RU" sz="2400" dirty="0" smtClean="0"/>
            <a:t> и </a:t>
          </a:r>
          <a:r>
            <a:rPr lang="ru-RU" sz="2400" dirty="0" err="1" smtClean="0"/>
            <a:t>Борзинского</a:t>
          </a:r>
          <a:r>
            <a:rPr lang="ru-RU" sz="2400" dirty="0" smtClean="0"/>
            <a:t> районов». </a:t>
          </a:r>
          <a:endParaRPr lang="ru-RU" sz="2400" dirty="0"/>
        </a:p>
      </dgm:t>
    </dgm:pt>
    <dgm:pt modelId="{6B193CC7-5956-444A-AD8F-0EC9E6F07B03}" type="parTrans" cxnId="{57798120-008E-4EF9-8360-E8DDB4B1EA82}">
      <dgm:prSet/>
      <dgm:spPr/>
      <dgm:t>
        <a:bodyPr/>
        <a:lstStyle/>
        <a:p>
          <a:endParaRPr lang="ru-RU"/>
        </a:p>
      </dgm:t>
    </dgm:pt>
    <dgm:pt modelId="{871280CC-D31D-47F4-8E40-F80CCDDBC385}" type="sibTrans" cxnId="{57798120-008E-4EF9-8360-E8DDB4B1EA82}">
      <dgm:prSet/>
      <dgm:spPr/>
      <dgm:t>
        <a:bodyPr/>
        <a:lstStyle/>
        <a:p>
          <a:endParaRPr lang="ru-RU"/>
        </a:p>
      </dgm:t>
    </dgm:pt>
    <dgm:pt modelId="{04C540E9-95DC-44BB-9DF9-90CEC64BE2DD}" type="pres">
      <dgm:prSet presAssocID="{E6C14961-01F6-432D-8F9C-6EC4E827616D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DDBC2AD1-D15C-495E-92A0-5BDF1AC6B8D5}" type="pres">
      <dgm:prSet presAssocID="{DCE40C86-6A57-4F93-8722-FB8BE598D149}" presName="linNode" presStyleCnt="0"/>
      <dgm:spPr/>
    </dgm:pt>
    <dgm:pt modelId="{D4BB023A-4412-4BE4-95CE-B3959C17D7A5}" type="pres">
      <dgm:prSet presAssocID="{DCE40C86-6A57-4F93-8722-FB8BE598D149}" presName="parent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A0013D-50FA-4D9C-A157-3E466A5227D4}" type="pres">
      <dgm:prSet presAssocID="{DCE40C86-6A57-4F93-8722-FB8BE598D149}" presName="childShp" presStyleLbl="bgAccFollowNode1" presStyleIdx="0" presStyleCnt="2" custScaleX="170646" custScaleY="1242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059182-8DC4-4651-B42A-3FD55137FFC8}" type="pres">
      <dgm:prSet presAssocID="{0ECEC38B-5489-4814-AC46-A3912B06D4C0}" presName="spacing" presStyleCnt="0"/>
      <dgm:spPr/>
    </dgm:pt>
    <dgm:pt modelId="{8CBBD727-92A3-4BD7-898A-04E7638F6DB7}" type="pres">
      <dgm:prSet presAssocID="{C3615DCD-92D7-4311-9C6F-0BDD2FD645B4}" presName="linNode" presStyleCnt="0"/>
      <dgm:spPr/>
    </dgm:pt>
    <dgm:pt modelId="{C16D2565-B8D8-46B9-8D82-7C18F721BA21}" type="pres">
      <dgm:prSet presAssocID="{C3615DCD-92D7-4311-9C6F-0BDD2FD645B4}" presName="parentShp" presStyleLbl="node1" presStyleIdx="1" presStyleCnt="2" custScaleX="856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3D1CF8-32C0-44A6-9685-1B885CB766DC}" type="pres">
      <dgm:prSet presAssocID="{C3615DCD-92D7-4311-9C6F-0BDD2FD645B4}" presName="childShp" presStyleLbl="bgAccFollowNode1" presStyleIdx="1" presStyleCnt="2" custScaleX="147261" custLinFactNeighborY="-9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0DD4A51-BF87-490F-8ACB-58B18CD791B6}" type="presOf" srcId="{DCE40C86-6A57-4F93-8722-FB8BE598D149}" destId="{D4BB023A-4412-4BE4-95CE-B3959C17D7A5}" srcOrd="0" destOrd="0" presId="urn:microsoft.com/office/officeart/2005/8/layout/vList6"/>
    <dgm:cxn modelId="{C3347FBF-FD06-4FF6-A362-79FA2B287678}" srcId="{C3615DCD-92D7-4311-9C6F-0BDD2FD645B4}" destId="{8F018081-BEF6-429D-A7A5-FA66DCD195F7}" srcOrd="0" destOrd="0" parTransId="{6890FB45-FC3B-4D77-AB35-5110EF7222DC}" sibTransId="{9FB1C283-EA7D-499A-AABC-565A19B9B486}"/>
    <dgm:cxn modelId="{97350469-5909-46EB-ADB5-8C570C3A7F85}" type="presOf" srcId="{E6C14961-01F6-432D-8F9C-6EC4E827616D}" destId="{04C540E9-95DC-44BB-9DF9-90CEC64BE2DD}" srcOrd="0" destOrd="0" presId="urn:microsoft.com/office/officeart/2005/8/layout/vList6"/>
    <dgm:cxn modelId="{131DFA70-7153-43C5-9D9E-780F4E0157BC}" srcId="{DCE40C86-6A57-4F93-8722-FB8BE598D149}" destId="{8366236D-A312-4EF7-999B-56C8CD0081B8}" srcOrd="0" destOrd="0" parTransId="{064B0ED3-8467-4D1E-8D84-9D20C44730E6}" sibTransId="{665F813D-2198-45CD-9BE7-B146F6A73FC3}"/>
    <dgm:cxn modelId="{F99016B2-D7CB-45AC-A0D0-D02B3EE37CE6}" srcId="{E6C14961-01F6-432D-8F9C-6EC4E827616D}" destId="{DCE40C86-6A57-4F93-8722-FB8BE598D149}" srcOrd="0" destOrd="0" parTransId="{9B79A9F8-87AA-4C1A-943B-CF72645F9F81}" sibTransId="{0ECEC38B-5489-4814-AC46-A3912B06D4C0}"/>
    <dgm:cxn modelId="{1DC09706-467F-4716-8DB2-C5849B194FA2}" type="presOf" srcId="{D0D5CE39-3FF8-4FD3-8ABF-0119F5BBA7BA}" destId="{4DA0013D-50FA-4D9C-A157-3E466A5227D4}" srcOrd="0" destOrd="1" presId="urn:microsoft.com/office/officeart/2005/8/layout/vList6"/>
    <dgm:cxn modelId="{407891DB-26EC-499A-ADAE-A01026491998}" type="presOf" srcId="{8F018081-BEF6-429D-A7A5-FA66DCD195F7}" destId="{023D1CF8-32C0-44A6-9685-1B885CB766DC}" srcOrd="0" destOrd="0" presId="urn:microsoft.com/office/officeart/2005/8/layout/vList6"/>
    <dgm:cxn modelId="{7C902EEA-670D-4669-AF16-C0723D58BEA7}" srcId="{C3615DCD-92D7-4311-9C6F-0BDD2FD645B4}" destId="{EA94A9C6-8784-47B0-8DED-29F385D6C3FF}" srcOrd="1" destOrd="0" parTransId="{8DA3BFF2-4B76-4656-B917-190EE966285C}" sibTransId="{242F1806-4A04-4E22-9388-EF7BC3009EE9}"/>
    <dgm:cxn modelId="{0770C219-D956-4CAD-8090-700DB29ECCBD}" srcId="{E6C14961-01F6-432D-8F9C-6EC4E827616D}" destId="{C3615DCD-92D7-4311-9C6F-0BDD2FD645B4}" srcOrd="1" destOrd="0" parTransId="{382F9684-6505-4BFB-B436-44F3307D320F}" sibTransId="{38D7453E-0DBB-4CC0-AE7D-F70FA4DE64C7}"/>
    <dgm:cxn modelId="{424537DC-9A0D-48F4-9577-661654987B26}" type="presOf" srcId="{C3615DCD-92D7-4311-9C6F-0BDD2FD645B4}" destId="{C16D2565-B8D8-46B9-8D82-7C18F721BA21}" srcOrd="0" destOrd="0" presId="urn:microsoft.com/office/officeart/2005/8/layout/vList6"/>
    <dgm:cxn modelId="{FEF61B66-0983-4531-AEA9-6AFB5CA06F24}" type="presOf" srcId="{8366236D-A312-4EF7-999B-56C8CD0081B8}" destId="{4DA0013D-50FA-4D9C-A157-3E466A5227D4}" srcOrd="0" destOrd="0" presId="urn:microsoft.com/office/officeart/2005/8/layout/vList6"/>
    <dgm:cxn modelId="{DE31166D-19AF-4181-8BA0-D6D84D6FF6B1}" type="presOf" srcId="{EA94A9C6-8784-47B0-8DED-29F385D6C3FF}" destId="{023D1CF8-32C0-44A6-9685-1B885CB766DC}" srcOrd="0" destOrd="1" presId="urn:microsoft.com/office/officeart/2005/8/layout/vList6"/>
    <dgm:cxn modelId="{57798120-008E-4EF9-8360-E8DDB4B1EA82}" srcId="{DCE40C86-6A57-4F93-8722-FB8BE598D149}" destId="{D0D5CE39-3FF8-4FD3-8ABF-0119F5BBA7BA}" srcOrd="1" destOrd="0" parTransId="{6B193CC7-5956-444A-AD8F-0EC9E6F07B03}" sibTransId="{871280CC-D31D-47F4-8E40-F80CCDDBC385}"/>
    <dgm:cxn modelId="{E6D6A04A-E3FC-4993-846F-474E9F5B725D}" type="presParOf" srcId="{04C540E9-95DC-44BB-9DF9-90CEC64BE2DD}" destId="{DDBC2AD1-D15C-495E-92A0-5BDF1AC6B8D5}" srcOrd="0" destOrd="0" presId="urn:microsoft.com/office/officeart/2005/8/layout/vList6"/>
    <dgm:cxn modelId="{A39441CC-78D2-40F2-BF91-87BD29CE46F8}" type="presParOf" srcId="{DDBC2AD1-D15C-495E-92A0-5BDF1AC6B8D5}" destId="{D4BB023A-4412-4BE4-95CE-B3959C17D7A5}" srcOrd="0" destOrd="0" presId="urn:microsoft.com/office/officeart/2005/8/layout/vList6"/>
    <dgm:cxn modelId="{1EB1207D-9070-498E-B665-98F0C2E1A564}" type="presParOf" srcId="{DDBC2AD1-D15C-495E-92A0-5BDF1AC6B8D5}" destId="{4DA0013D-50FA-4D9C-A157-3E466A5227D4}" srcOrd="1" destOrd="0" presId="urn:microsoft.com/office/officeart/2005/8/layout/vList6"/>
    <dgm:cxn modelId="{28EEEF36-3B90-4038-A89F-FB8A247353F7}" type="presParOf" srcId="{04C540E9-95DC-44BB-9DF9-90CEC64BE2DD}" destId="{A4059182-8DC4-4651-B42A-3FD55137FFC8}" srcOrd="1" destOrd="0" presId="urn:microsoft.com/office/officeart/2005/8/layout/vList6"/>
    <dgm:cxn modelId="{6847C459-0ABE-4979-B334-A0868FF7127F}" type="presParOf" srcId="{04C540E9-95DC-44BB-9DF9-90CEC64BE2DD}" destId="{8CBBD727-92A3-4BD7-898A-04E7638F6DB7}" srcOrd="2" destOrd="0" presId="urn:microsoft.com/office/officeart/2005/8/layout/vList6"/>
    <dgm:cxn modelId="{B85207CB-3287-4F8F-9B71-85DA4355EB98}" type="presParOf" srcId="{8CBBD727-92A3-4BD7-898A-04E7638F6DB7}" destId="{C16D2565-B8D8-46B9-8D82-7C18F721BA21}" srcOrd="0" destOrd="0" presId="urn:microsoft.com/office/officeart/2005/8/layout/vList6"/>
    <dgm:cxn modelId="{114ECD13-091A-4957-B1EF-7A185C77ECA0}" type="presParOf" srcId="{8CBBD727-92A3-4BD7-898A-04E7638F6DB7}" destId="{023D1CF8-32C0-44A6-9685-1B885CB766DC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8A5529E-D98F-4FF2-A2FF-7674F8D94ADE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FB9BA33-278A-4EBE-9C89-6EC74BDF690A}">
      <dgm:prSet phldrT="[Текст]" custT="1"/>
      <dgm:spPr/>
      <dgm:t>
        <a:bodyPr/>
        <a:lstStyle/>
        <a:p>
          <a:r>
            <a:rPr lang="ru-RU" sz="3200" dirty="0" smtClean="0">
              <a:solidFill>
                <a:srgbClr val="FF0000"/>
              </a:solidFill>
            </a:rPr>
            <a:t>Заповедник «</a:t>
          </a:r>
          <a:r>
            <a:rPr lang="ru-RU" sz="3200" dirty="0" err="1" smtClean="0">
              <a:solidFill>
                <a:srgbClr val="FF0000"/>
              </a:solidFill>
            </a:rPr>
            <a:t>Даурский</a:t>
          </a:r>
          <a:r>
            <a:rPr lang="ru-RU" sz="3200" dirty="0" smtClean="0">
              <a:solidFill>
                <a:srgbClr val="FF0000"/>
              </a:solidFill>
            </a:rPr>
            <a:t>»</a:t>
          </a:r>
          <a:endParaRPr lang="ru-RU" sz="3200" dirty="0">
            <a:solidFill>
              <a:srgbClr val="FF0000"/>
            </a:solidFill>
          </a:endParaRPr>
        </a:p>
      </dgm:t>
    </dgm:pt>
    <dgm:pt modelId="{290D1893-9CCE-426B-8A73-F40F63C687EF}" type="parTrans" cxnId="{CE0ADEE1-A137-4C89-AEC3-764DDB2CDF11}">
      <dgm:prSet/>
      <dgm:spPr/>
      <dgm:t>
        <a:bodyPr/>
        <a:lstStyle/>
        <a:p>
          <a:endParaRPr lang="ru-RU"/>
        </a:p>
      </dgm:t>
    </dgm:pt>
    <dgm:pt modelId="{CFC6C7BE-EE96-479F-82A1-B814AE195396}" type="sibTrans" cxnId="{CE0ADEE1-A137-4C89-AEC3-764DDB2CDF11}">
      <dgm:prSet/>
      <dgm:spPr/>
      <dgm:t>
        <a:bodyPr/>
        <a:lstStyle/>
        <a:p>
          <a:endParaRPr lang="ru-RU"/>
        </a:p>
      </dgm:t>
    </dgm:pt>
    <dgm:pt modelId="{D8844542-4B62-4C75-ADC4-A2FCF8F7888D}">
      <dgm:prSet custT="1"/>
      <dgm:spPr/>
      <dgm:t>
        <a:bodyPr/>
        <a:lstStyle/>
        <a:p>
          <a:r>
            <a:rPr lang="ru-RU" sz="2800" dirty="0" smtClean="0">
              <a:solidFill>
                <a:schemeClr val="tx1">
                  <a:lumMod val="95000"/>
                  <a:lumOff val="5000"/>
                </a:schemeClr>
              </a:solidFill>
            </a:rPr>
            <a:t>Ключевая орнитологическая территория Азии;</a:t>
          </a:r>
        </a:p>
      </dgm:t>
    </dgm:pt>
    <dgm:pt modelId="{8455BB2B-2A00-49D2-AE06-9E9BB41CF232}" type="parTrans" cxnId="{92C9D20E-F6C8-4172-9E36-3B767E84BE7D}">
      <dgm:prSet/>
      <dgm:spPr/>
      <dgm:t>
        <a:bodyPr/>
        <a:lstStyle/>
        <a:p>
          <a:endParaRPr lang="ru-RU"/>
        </a:p>
      </dgm:t>
    </dgm:pt>
    <dgm:pt modelId="{0B023B7D-D4D9-46B8-BCFA-8F8B51EB8126}" type="sibTrans" cxnId="{92C9D20E-F6C8-4172-9E36-3B767E84BE7D}">
      <dgm:prSet/>
      <dgm:spPr/>
      <dgm:t>
        <a:bodyPr/>
        <a:lstStyle/>
        <a:p>
          <a:endParaRPr lang="ru-RU"/>
        </a:p>
      </dgm:t>
    </dgm:pt>
    <dgm:pt modelId="{EE087F0D-4A95-445E-86AE-0596610BE8E3}">
      <dgm:prSet custT="1"/>
      <dgm:spPr/>
      <dgm:t>
        <a:bodyPr/>
        <a:lstStyle/>
        <a:p>
          <a:r>
            <a:rPr lang="ru-RU" sz="2800" dirty="0" smtClean="0">
              <a:solidFill>
                <a:schemeClr val="tx1">
                  <a:lumMod val="95000"/>
                  <a:lumOff val="5000"/>
                </a:schemeClr>
              </a:solidFill>
            </a:rPr>
            <a:t>Водно-болотные </a:t>
          </a:r>
          <a:r>
            <a:rPr lang="ru-RU" sz="2800" dirty="0" err="1" smtClean="0">
              <a:solidFill>
                <a:schemeClr val="tx1">
                  <a:lumMod val="95000"/>
                  <a:lumOff val="5000"/>
                </a:schemeClr>
              </a:solidFill>
            </a:rPr>
            <a:t>угодия</a:t>
          </a:r>
          <a:r>
            <a:rPr lang="ru-RU" sz="2800" dirty="0" smtClean="0">
              <a:solidFill>
                <a:schemeClr val="tx1">
                  <a:lumMod val="95000"/>
                  <a:lumOff val="5000"/>
                </a:schemeClr>
              </a:solidFill>
            </a:rPr>
            <a:t>, имеющие международное значение;</a:t>
          </a:r>
          <a:endParaRPr lang="ru-RU" sz="2800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0B9C6F66-9EB6-4345-B61A-3DC7C445E116}" type="parTrans" cxnId="{E442CC75-C595-4BC1-820E-309FE1E9F612}">
      <dgm:prSet/>
      <dgm:spPr/>
      <dgm:t>
        <a:bodyPr/>
        <a:lstStyle/>
        <a:p>
          <a:endParaRPr lang="ru-RU"/>
        </a:p>
      </dgm:t>
    </dgm:pt>
    <dgm:pt modelId="{73BA77B7-A878-46C6-A290-A49B3C5F5B27}" type="sibTrans" cxnId="{E442CC75-C595-4BC1-820E-309FE1E9F612}">
      <dgm:prSet/>
      <dgm:spPr/>
      <dgm:t>
        <a:bodyPr/>
        <a:lstStyle/>
        <a:p>
          <a:endParaRPr lang="ru-RU"/>
        </a:p>
      </dgm:t>
    </dgm:pt>
    <dgm:pt modelId="{C41B1B6F-C433-44B1-8C54-8270C3492684}">
      <dgm:prSet custT="1"/>
      <dgm:spPr/>
      <dgm:t>
        <a:bodyPr/>
        <a:lstStyle/>
        <a:p>
          <a:r>
            <a:rPr lang="ru-RU" sz="2800" dirty="0" smtClean="0">
              <a:solidFill>
                <a:schemeClr val="tx1">
                  <a:lumMod val="95000"/>
                  <a:lumOff val="5000"/>
                </a:schemeClr>
              </a:solidFill>
            </a:rPr>
            <a:t>Биосферный резерват по программе «Человек и биосфера» ЮНЕСКО</a:t>
          </a:r>
        </a:p>
      </dgm:t>
    </dgm:pt>
    <dgm:pt modelId="{2C1B90F5-21D1-4EBC-B444-049678A3AB70}" type="parTrans" cxnId="{B98BE9AB-FE15-4F8E-A797-3D29F433EEB4}">
      <dgm:prSet/>
      <dgm:spPr/>
      <dgm:t>
        <a:bodyPr/>
        <a:lstStyle/>
        <a:p>
          <a:endParaRPr lang="ru-RU"/>
        </a:p>
      </dgm:t>
    </dgm:pt>
    <dgm:pt modelId="{B91B47D5-FD57-4262-B964-E8D605534365}" type="sibTrans" cxnId="{B98BE9AB-FE15-4F8E-A797-3D29F433EEB4}">
      <dgm:prSet/>
      <dgm:spPr/>
      <dgm:t>
        <a:bodyPr/>
        <a:lstStyle/>
        <a:p>
          <a:endParaRPr lang="ru-RU"/>
        </a:p>
      </dgm:t>
    </dgm:pt>
    <dgm:pt modelId="{E49786DF-8D0A-4CD0-A99E-A6DF38543798}" type="pres">
      <dgm:prSet presAssocID="{E8A5529E-D98F-4FF2-A2FF-7674F8D94ADE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0EAB808-9E12-4A30-AED0-9E50EB4C3952}" type="pres">
      <dgm:prSet presAssocID="{9FB9BA33-278A-4EBE-9C89-6EC74BDF690A}" presName="centerShape" presStyleLbl="node0" presStyleIdx="0" presStyleCnt="1" custScaleX="116522"/>
      <dgm:spPr/>
      <dgm:t>
        <a:bodyPr/>
        <a:lstStyle/>
        <a:p>
          <a:endParaRPr lang="ru-RU"/>
        </a:p>
      </dgm:t>
    </dgm:pt>
    <dgm:pt modelId="{347AF6A7-CA43-4F68-9426-8FB48FD1B750}" type="pres">
      <dgm:prSet presAssocID="{8455BB2B-2A00-49D2-AE06-9E9BB41CF232}" presName="parTrans" presStyleLbl="bgSibTrans2D1" presStyleIdx="0" presStyleCnt="3"/>
      <dgm:spPr/>
      <dgm:t>
        <a:bodyPr/>
        <a:lstStyle/>
        <a:p>
          <a:endParaRPr lang="ru-RU"/>
        </a:p>
      </dgm:t>
    </dgm:pt>
    <dgm:pt modelId="{4B9674BC-29D8-4FF4-8A93-94BF4C55F510}" type="pres">
      <dgm:prSet presAssocID="{D8844542-4B62-4C75-ADC4-A2FCF8F7888D}" presName="node" presStyleLbl="node1" presStyleIdx="0" presStyleCnt="3" custScaleY="1375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20BE6A-E6FD-4358-9FC5-9332465CBD51}" type="pres">
      <dgm:prSet presAssocID="{2C1B90F5-21D1-4EBC-B444-049678A3AB70}" presName="parTrans" presStyleLbl="bgSibTrans2D1" presStyleIdx="1" presStyleCnt="3"/>
      <dgm:spPr/>
      <dgm:t>
        <a:bodyPr/>
        <a:lstStyle/>
        <a:p>
          <a:endParaRPr lang="ru-RU"/>
        </a:p>
      </dgm:t>
    </dgm:pt>
    <dgm:pt modelId="{4356F8F4-0FA0-419A-84E8-985484B202D0}" type="pres">
      <dgm:prSet presAssocID="{C41B1B6F-C433-44B1-8C54-8270C3492684}" presName="node" presStyleLbl="node1" presStyleIdx="1" presStyleCnt="3" custScaleY="1382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B02651-9FF7-47B3-8894-A09424DCBC4E}" type="pres">
      <dgm:prSet presAssocID="{0B9C6F66-9EB6-4345-B61A-3DC7C445E116}" presName="parTrans" presStyleLbl="bgSibTrans2D1" presStyleIdx="2" presStyleCnt="3"/>
      <dgm:spPr/>
      <dgm:t>
        <a:bodyPr/>
        <a:lstStyle/>
        <a:p>
          <a:endParaRPr lang="ru-RU"/>
        </a:p>
      </dgm:t>
    </dgm:pt>
    <dgm:pt modelId="{10B9AA09-569A-4348-B153-033F22428DA0}" type="pres">
      <dgm:prSet presAssocID="{EE087F0D-4A95-445E-86AE-0596610BE8E3}" presName="node" presStyleLbl="node1" presStyleIdx="2" presStyleCnt="3" custScaleY="1456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442CC75-C595-4BC1-820E-309FE1E9F612}" srcId="{9FB9BA33-278A-4EBE-9C89-6EC74BDF690A}" destId="{EE087F0D-4A95-445E-86AE-0596610BE8E3}" srcOrd="2" destOrd="0" parTransId="{0B9C6F66-9EB6-4345-B61A-3DC7C445E116}" sibTransId="{73BA77B7-A878-46C6-A290-A49B3C5F5B27}"/>
    <dgm:cxn modelId="{41142C4D-E311-4C20-A8A7-E888877D8330}" type="presOf" srcId="{9FB9BA33-278A-4EBE-9C89-6EC74BDF690A}" destId="{20EAB808-9E12-4A30-AED0-9E50EB4C3952}" srcOrd="0" destOrd="0" presId="urn:microsoft.com/office/officeart/2005/8/layout/radial4"/>
    <dgm:cxn modelId="{B98BE9AB-FE15-4F8E-A797-3D29F433EEB4}" srcId="{9FB9BA33-278A-4EBE-9C89-6EC74BDF690A}" destId="{C41B1B6F-C433-44B1-8C54-8270C3492684}" srcOrd="1" destOrd="0" parTransId="{2C1B90F5-21D1-4EBC-B444-049678A3AB70}" sibTransId="{B91B47D5-FD57-4262-B964-E8D605534365}"/>
    <dgm:cxn modelId="{EAE30EF6-158F-40B7-9385-17D0C792DEFA}" type="presOf" srcId="{EE087F0D-4A95-445E-86AE-0596610BE8E3}" destId="{10B9AA09-569A-4348-B153-033F22428DA0}" srcOrd="0" destOrd="0" presId="urn:microsoft.com/office/officeart/2005/8/layout/radial4"/>
    <dgm:cxn modelId="{8D63DCBD-3566-447B-A2F9-47708BE89E20}" type="presOf" srcId="{0B9C6F66-9EB6-4345-B61A-3DC7C445E116}" destId="{04B02651-9FF7-47B3-8894-A09424DCBC4E}" srcOrd="0" destOrd="0" presId="urn:microsoft.com/office/officeart/2005/8/layout/radial4"/>
    <dgm:cxn modelId="{CE0ADEE1-A137-4C89-AEC3-764DDB2CDF11}" srcId="{E8A5529E-D98F-4FF2-A2FF-7674F8D94ADE}" destId="{9FB9BA33-278A-4EBE-9C89-6EC74BDF690A}" srcOrd="0" destOrd="0" parTransId="{290D1893-9CCE-426B-8A73-F40F63C687EF}" sibTransId="{CFC6C7BE-EE96-479F-82A1-B814AE195396}"/>
    <dgm:cxn modelId="{5D70634B-97A1-436C-9E0E-C9BC7368CF86}" type="presOf" srcId="{2C1B90F5-21D1-4EBC-B444-049678A3AB70}" destId="{2120BE6A-E6FD-4358-9FC5-9332465CBD51}" srcOrd="0" destOrd="0" presId="urn:microsoft.com/office/officeart/2005/8/layout/radial4"/>
    <dgm:cxn modelId="{92C9D20E-F6C8-4172-9E36-3B767E84BE7D}" srcId="{9FB9BA33-278A-4EBE-9C89-6EC74BDF690A}" destId="{D8844542-4B62-4C75-ADC4-A2FCF8F7888D}" srcOrd="0" destOrd="0" parTransId="{8455BB2B-2A00-49D2-AE06-9E9BB41CF232}" sibTransId="{0B023B7D-D4D9-46B8-BCFA-8F8B51EB8126}"/>
    <dgm:cxn modelId="{310F5B9A-DD74-4F74-BACC-ACD02F27F12B}" type="presOf" srcId="{8455BB2B-2A00-49D2-AE06-9E9BB41CF232}" destId="{347AF6A7-CA43-4F68-9426-8FB48FD1B750}" srcOrd="0" destOrd="0" presId="urn:microsoft.com/office/officeart/2005/8/layout/radial4"/>
    <dgm:cxn modelId="{2E5BDF37-5987-4E0F-A44C-E91EC43093B8}" type="presOf" srcId="{E8A5529E-D98F-4FF2-A2FF-7674F8D94ADE}" destId="{E49786DF-8D0A-4CD0-A99E-A6DF38543798}" srcOrd="0" destOrd="0" presId="urn:microsoft.com/office/officeart/2005/8/layout/radial4"/>
    <dgm:cxn modelId="{DAA862D9-83FC-42B6-B689-5742B15AF416}" type="presOf" srcId="{C41B1B6F-C433-44B1-8C54-8270C3492684}" destId="{4356F8F4-0FA0-419A-84E8-985484B202D0}" srcOrd="0" destOrd="0" presId="urn:microsoft.com/office/officeart/2005/8/layout/radial4"/>
    <dgm:cxn modelId="{8307AC24-4E27-4F5E-B9F4-D220BAC7EC71}" type="presOf" srcId="{D8844542-4B62-4C75-ADC4-A2FCF8F7888D}" destId="{4B9674BC-29D8-4FF4-8A93-94BF4C55F510}" srcOrd="0" destOrd="0" presId="urn:microsoft.com/office/officeart/2005/8/layout/radial4"/>
    <dgm:cxn modelId="{B4D5EED2-7141-47AF-9666-4A7B9DCAD954}" type="presParOf" srcId="{E49786DF-8D0A-4CD0-A99E-A6DF38543798}" destId="{20EAB808-9E12-4A30-AED0-9E50EB4C3952}" srcOrd="0" destOrd="0" presId="urn:microsoft.com/office/officeart/2005/8/layout/radial4"/>
    <dgm:cxn modelId="{D5910D5D-8E92-48D3-A264-F07DDBDAFE61}" type="presParOf" srcId="{E49786DF-8D0A-4CD0-A99E-A6DF38543798}" destId="{347AF6A7-CA43-4F68-9426-8FB48FD1B750}" srcOrd="1" destOrd="0" presId="urn:microsoft.com/office/officeart/2005/8/layout/radial4"/>
    <dgm:cxn modelId="{76861EB7-AF49-475E-9CC5-7A682E229772}" type="presParOf" srcId="{E49786DF-8D0A-4CD0-A99E-A6DF38543798}" destId="{4B9674BC-29D8-4FF4-8A93-94BF4C55F510}" srcOrd="2" destOrd="0" presId="urn:microsoft.com/office/officeart/2005/8/layout/radial4"/>
    <dgm:cxn modelId="{9C5776F1-A036-490C-B15A-AD2F1062BA1F}" type="presParOf" srcId="{E49786DF-8D0A-4CD0-A99E-A6DF38543798}" destId="{2120BE6A-E6FD-4358-9FC5-9332465CBD51}" srcOrd="3" destOrd="0" presId="urn:microsoft.com/office/officeart/2005/8/layout/radial4"/>
    <dgm:cxn modelId="{E19382D1-9DEF-450E-89A7-643999B32C0E}" type="presParOf" srcId="{E49786DF-8D0A-4CD0-A99E-A6DF38543798}" destId="{4356F8F4-0FA0-419A-84E8-985484B202D0}" srcOrd="4" destOrd="0" presId="urn:microsoft.com/office/officeart/2005/8/layout/radial4"/>
    <dgm:cxn modelId="{41742630-1A53-4FE8-BAB1-10BB9660E939}" type="presParOf" srcId="{E49786DF-8D0A-4CD0-A99E-A6DF38543798}" destId="{04B02651-9FF7-47B3-8894-A09424DCBC4E}" srcOrd="5" destOrd="0" presId="urn:microsoft.com/office/officeart/2005/8/layout/radial4"/>
    <dgm:cxn modelId="{87FA86EC-CA09-4521-9428-261134EEBCCF}" type="presParOf" srcId="{E49786DF-8D0A-4CD0-A99E-A6DF38543798}" destId="{10B9AA09-569A-4348-B153-033F22428DA0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A0013D-50FA-4D9C-A157-3E466A5227D4}">
      <dsp:nvSpPr>
        <dsp:cNvPr id="0" name=""/>
        <dsp:cNvSpPr/>
      </dsp:nvSpPr>
      <dsp:spPr>
        <a:xfrm>
          <a:off x="3382267" y="872"/>
          <a:ext cx="7131665" cy="2626737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kern="1200" dirty="0" err="1" smtClean="0"/>
            <a:t>Далькрайисполком</a:t>
          </a:r>
          <a:r>
            <a:rPr lang="ru-RU" sz="2800" kern="1200" dirty="0" smtClean="0"/>
            <a:t> принял постановление об организации на </a:t>
          </a:r>
          <a:r>
            <a:rPr lang="ru-RU" sz="2800" kern="1200" dirty="0" err="1" smtClean="0"/>
            <a:t>Торейских</a:t>
          </a:r>
          <a:r>
            <a:rPr lang="ru-RU" sz="2800" kern="1200" dirty="0" smtClean="0"/>
            <a:t> озерах заповедника в целях охраны птичьих гнездовий. </a:t>
          </a:r>
          <a:endParaRPr lang="ru-RU" sz="2800" kern="1200" dirty="0"/>
        </a:p>
      </dsp:txBody>
      <dsp:txXfrm>
        <a:off x="3382267" y="329214"/>
        <a:ext cx="6146639" cy="1970053"/>
      </dsp:txXfrm>
    </dsp:sp>
    <dsp:sp modelId="{D4BB023A-4412-4BE4-95CE-B3959C17D7A5}">
      <dsp:nvSpPr>
        <dsp:cNvPr id="0" name=""/>
        <dsp:cNvSpPr/>
      </dsp:nvSpPr>
      <dsp:spPr>
        <a:xfrm>
          <a:off x="1666" y="398063"/>
          <a:ext cx="3380601" cy="18323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4790" tIns="112395" rIns="224790" bIns="112395" numCol="1" spcCol="1270" anchor="ctr" anchorCtr="0">
          <a:noAutofit/>
        </a:bodyPr>
        <a:lstStyle/>
        <a:p>
          <a:pPr lvl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900" kern="1200" dirty="0" smtClean="0"/>
            <a:t>1926 год</a:t>
          </a:r>
          <a:endParaRPr lang="ru-RU" sz="5900" kern="1200" dirty="0"/>
        </a:p>
      </dsp:txBody>
      <dsp:txXfrm>
        <a:off x="91114" y="487511"/>
        <a:ext cx="3201705" cy="1653459"/>
      </dsp:txXfrm>
    </dsp:sp>
    <dsp:sp modelId="{023D1CF8-32C0-44A6-9685-1B885CB766DC}">
      <dsp:nvSpPr>
        <dsp:cNvPr id="0" name=""/>
        <dsp:cNvSpPr/>
      </dsp:nvSpPr>
      <dsp:spPr>
        <a:xfrm>
          <a:off x="3410734" y="2810845"/>
          <a:ext cx="7099378" cy="2658638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8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700" kern="1200" dirty="0"/>
        </a:p>
      </dsp:txBody>
      <dsp:txXfrm>
        <a:off x="3410734" y="3143175"/>
        <a:ext cx="6102389" cy="1993978"/>
      </dsp:txXfrm>
    </dsp:sp>
    <dsp:sp modelId="{C16D2565-B8D8-46B9-8D82-7C18F721BA21}">
      <dsp:nvSpPr>
        <dsp:cNvPr id="0" name=""/>
        <dsp:cNvSpPr/>
      </dsp:nvSpPr>
      <dsp:spPr>
        <a:xfrm>
          <a:off x="5487" y="3223986"/>
          <a:ext cx="3405247" cy="18323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4790" tIns="112395" rIns="224790" bIns="112395" numCol="1" spcCol="1270" anchor="ctr" anchorCtr="0">
          <a:noAutofit/>
        </a:bodyPr>
        <a:lstStyle/>
        <a:p>
          <a:pPr lvl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900" kern="1200" dirty="0"/>
        </a:p>
      </dsp:txBody>
      <dsp:txXfrm>
        <a:off x="94935" y="3313434"/>
        <a:ext cx="3226351" cy="16534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A0013D-50FA-4D9C-A157-3E466A5227D4}">
      <dsp:nvSpPr>
        <dsp:cNvPr id="0" name=""/>
        <dsp:cNvSpPr/>
      </dsp:nvSpPr>
      <dsp:spPr>
        <a:xfrm>
          <a:off x="3382267" y="872"/>
          <a:ext cx="7131665" cy="2626737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kern="1200" dirty="0" err="1" smtClean="0"/>
            <a:t>Далькрайисполком</a:t>
          </a:r>
          <a:r>
            <a:rPr lang="ru-RU" sz="2800" kern="1200" dirty="0" smtClean="0"/>
            <a:t> принял постановление об организации на </a:t>
          </a:r>
          <a:r>
            <a:rPr lang="ru-RU" sz="2800" kern="1200" dirty="0" err="1" smtClean="0"/>
            <a:t>Торейских</a:t>
          </a:r>
          <a:r>
            <a:rPr lang="ru-RU" sz="2800" kern="1200" dirty="0" smtClean="0"/>
            <a:t> озерах заповедника в целях охраны птичьих гнездовий. </a:t>
          </a:r>
          <a:endParaRPr lang="ru-RU" sz="2800" kern="1200" dirty="0"/>
        </a:p>
      </dsp:txBody>
      <dsp:txXfrm>
        <a:off x="3382267" y="329214"/>
        <a:ext cx="6146639" cy="1970053"/>
      </dsp:txXfrm>
    </dsp:sp>
    <dsp:sp modelId="{D4BB023A-4412-4BE4-95CE-B3959C17D7A5}">
      <dsp:nvSpPr>
        <dsp:cNvPr id="0" name=""/>
        <dsp:cNvSpPr/>
      </dsp:nvSpPr>
      <dsp:spPr>
        <a:xfrm>
          <a:off x="1666" y="398063"/>
          <a:ext cx="3380601" cy="18323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4790" tIns="112395" rIns="224790" bIns="112395" numCol="1" spcCol="1270" anchor="ctr" anchorCtr="0">
          <a:noAutofit/>
        </a:bodyPr>
        <a:lstStyle/>
        <a:p>
          <a:pPr lvl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900" kern="1200" dirty="0" smtClean="0"/>
            <a:t>1926 год</a:t>
          </a:r>
          <a:endParaRPr lang="ru-RU" sz="5900" kern="1200" dirty="0"/>
        </a:p>
      </dsp:txBody>
      <dsp:txXfrm>
        <a:off x="91114" y="487511"/>
        <a:ext cx="3201705" cy="1653459"/>
      </dsp:txXfrm>
    </dsp:sp>
    <dsp:sp modelId="{023D1CF8-32C0-44A6-9685-1B885CB766DC}">
      <dsp:nvSpPr>
        <dsp:cNvPr id="0" name=""/>
        <dsp:cNvSpPr/>
      </dsp:nvSpPr>
      <dsp:spPr>
        <a:xfrm>
          <a:off x="3410734" y="2810845"/>
          <a:ext cx="7099378" cy="2658638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kern="1200" dirty="0" smtClean="0"/>
            <a:t>Был организован </a:t>
          </a:r>
          <a:r>
            <a:rPr lang="ru-RU" sz="2800" kern="1200" dirty="0" err="1" smtClean="0"/>
            <a:t>Сохондинский</a:t>
          </a:r>
          <a:r>
            <a:rPr lang="ru-RU" sz="2800" kern="1200" dirty="0" smtClean="0"/>
            <a:t> заповедник ,а идею создания степных филиалов отклонили из-за возражений местных хозяйственных организаций. </a:t>
          </a:r>
          <a:br>
            <a:rPr lang="ru-RU" sz="2800" kern="1200" dirty="0" smtClean="0"/>
          </a:br>
          <a:endParaRPr lang="ru-RU" sz="28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700" kern="1200" dirty="0"/>
        </a:p>
      </dsp:txBody>
      <dsp:txXfrm>
        <a:off x="3410734" y="3143175"/>
        <a:ext cx="6102389" cy="1993978"/>
      </dsp:txXfrm>
    </dsp:sp>
    <dsp:sp modelId="{C16D2565-B8D8-46B9-8D82-7C18F721BA21}">
      <dsp:nvSpPr>
        <dsp:cNvPr id="0" name=""/>
        <dsp:cNvSpPr/>
      </dsp:nvSpPr>
      <dsp:spPr>
        <a:xfrm>
          <a:off x="5487" y="3223986"/>
          <a:ext cx="3405247" cy="18323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4790" tIns="112395" rIns="224790" bIns="112395" numCol="1" spcCol="1270" anchor="ctr" anchorCtr="0">
          <a:noAutofit/>
        </a:bodyPr>
        <a:lstStyle/>
        <a:p>
          <a:pPr lvl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900" kern="1200" dirty="0" smtClean="0"/>
            <a:t>1972 год</a:t>
          </a:r>
          <a:endParaRPr lang="ru-RU" sz="5900" kern="1200" dirty="0"/>
        </a:p>
      </dsp:txBody>
      <dsp:txXfrm>
        <a:off x="94935" y="3313434"/>
        <a:ext cx="3226351" cy="165345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A0013D-50FA-4D9C-A157-3E466A5227D4}">
      <dsp:nvSpPr>
        <dsp:cNvPr id="0" name=""/>
        <dsp:cNvSpPr/>
      </dsp:nvSpPr>
      <dsp:spPr>
        <a:xfrm>
          <a:off x="3307244" y="2097"/>
          <a:ext cx="7203666" cy="3019505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3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/>
            <a:t>На Всероссийских совещаниях высказывались идеи о создании в Читинской области первого в Сибири степного заповедника, включающего </a:t>
          </a:r>
          <a:r>
            <a:rPr lang="ru-RU" sz="2400" kern="1200" dirty="0" err="1" smtClean="0"/>
            <a:t>Торейские</a:t>
          </a:r>
          <a:r>
            <a:rPr lang="ru-RU" sz="2400" kern="1200" dirty="0" smtClean="0"/>
            <a:t> озера </a:t>
          </a:r>
          <a:endParaRPr lang="ru-RU" sz="2400" kern="1200" dirty="0"/>
        </a:p>
      </dsp:txBody>
      <dsp:txXfrm>
        <a:off x="3307244" y="379535"/>
        <a:ext cx="6071352" cy="2264629"/>
      </dsp:txXfrm>
    </dsp:sp>
    <dsp:sp modelId="{D4BB023A-4412-4BE4-95CE-B3959C17D7A5}">
      <dsp:nvSpPr>
        <dsp:cNvPr id="0" name=""/>
        <dsp:cNvSpPr/>
      </dsp:nvSpPr>
      <dsp:spPr>
        <a:xfrm>
          <a:off x="4688" y="529392"/>
          <a:ext cx="3302555" cy="196491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93345" rIns="186690" bIns="93345" numCol="1" spcCol="1270" anchor="ctr" anchorCtr="0">
          <a:noAutofit/>
        </a:bodyPr>
        <a:lstStyle/>
        <a:p>
          <a:pPr lvl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900" kern="1200" dirty="0" smtClean="0"/>
            <a:t>1981-1984 годы</a:t>
          </a:r>
          <a:endParaRPr lang="ru-RU" sz="4900" kern="1200" dirty="0"/>
        </a:p>
      </dsp:txBody>
      <dsp:txXfrm>
        <a:off x="100607" y="625311"/>
        <a:ext cx="3110717" cy="1773076"/>
      </dsp:txXfrm>
    </dsp:sp>
    <dsp:sp modelId="{023D1CF8-32C0-44A6-9685-1B885CB766DC}">
      <dsp:nvSpPr>
        <dsp:cNvPr id="0" name=""/>
        <dsp:cNvSpPr/>
      </dsp:nvSpPr>
      <dsp:spPr>
        <a:xfrm>
          <a:off x="3267588" y="3123564"/>
          <a:ext cx="7241902" cy="2376779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275" tIns="41275" rIns="41275" bIns="41275" numCol="1" spcCol="1270" anchor="t" anchorCtr="0">
          <a:noAutofit/>
        </a:bodyPr>
        <a:lstStyle/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6500" kern="1200" dirty="0"/>
        </a:p>
      </dsp:txBody>
      <dsp:txXfrm>
        <a:off x="3267588" y="3420661"/>
        <a:ext cx="6350610" cy="1782585"/>
      </dsp:txXfrm>
    </dsp:sp>
    <dsp:sp modelId="{C16D2565-B8D8-46B9-8D82-7C18F721BA21}">
      <dsp:nvSpPr>
        <dsp:cNvPr id="0" name=""/>
        <dsp:cNvSpPr/>
      </dsp:nvSpPr>
      <dsp:spPr>
        <a:xfrm>
          <a:off x="6109" y="3288635"/>
          <a:ext cx="3261479" cy="204663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93345" rIns="186690" bIns="93345" numCol="1" spcCol="1270" anchor="ctr" anchorCtr="0">
          <a:noAutofit/>
        </a:bodyPr>
        <a:lstStyle/>
        <a:p>
          <a:pPr lvl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900" kern="1200" dirty="0"/>
        </a:p>
      </dsp:txBody>
      <dsp:txXfrm>
        <a:off x="106018" y="3388544"/>
        <a:ext cx="3061661" cy="184681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A0013D-50FA-4D9C-A157-3E466A5227D4}">
      <dsp:nvSpPr>
        <dsp:cNvPr id="0" name=""/>
        <dsp:cNvSpPr/>
      </dsp:nvSpPr>
      <dsp:spPr>
        <a:xfrm>
          <a:off x="3307244" y="2097"/>
          <a:ext cx="7203666" cy="3019505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3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/>
            <a:t>На Всероссийских совещаниях высказывались идеи о создании в Читинской области первого в Сибири степного заповедника, включающего </a:t>
          </a:r>
          <a:r>
            <a:rPr lang="ru-RU" sz="2400" kern="1200" dirty="0" err="1" smtClean="0"/>
            <a:t>Торейские</a:t>
          </a:r>
          <a:r>
            <a:rPr lang="ru-RU" sz="2400" kern="1200" dirty="0" smtClean="0"/>
            <a:t> озера </a:t>
          </a:r>
          <a:endParaRPr lang="ru-RU" sz="2400" kern="1200" dirty="0"/>
        </a:p>
      </dsp:txBody>
      <dsp:txXfrm>
        <a:off x="3307244" y="379535"/>
        <a:ext cx="6071352" cy="2264629"/>
      </dsp:txXfrm>
    </dsp:sp>
    <dsp:sp modelId="{D4BB023A-4412-4BE4-95CE-B3959C17D7A5}">
      <dsp:nvSpPr>
        <dsp:cNvPr id="0" name=""/>
        <dsp:cNvSpPr/>
      </dsp:nvSpPr>
      <dsp:spPr>
        <a:xfrm>
          <a:off x="4688" y="529392"/>
          <a:ext cx="3302555" cy="196491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93345" rIns="186690" bIns="93345" numCol="1" spcCol="1270" anchor="ctr" anchorCtr="0">
          <a:noAutofit/>
        </a:bodyPr>
        <a:lstStyle/>
        <a:p>
          <a:pPr lvl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900" kern="1200" dirty="0" smtClean="0"/>
            <a:t>1981-1984 годы</a:t>
          </a:r>
          <a:endParaRPr lang="ru-RU" sz="4900" kern="1200" dirty="0"/>
        </a:p>
      </dsp:txBody>
      <dsp:txXfrm>
        <a:off x="100607" y="625311"/>
        <a:ext cx="3110717" cy="1773076"/>
      </dsp:txXfrm>
    </dsp:sp>
    <dsp:sp modelId="{023D1CF8-32C0-44A6-9685-1B885CB766DC}">
      <dsp:nvSpPr>
        <dsp:cNvPr id="0" name=""/>
        <dsp:cNvSpPr/>
      </dsp:nvSpPr>
      <dsp:spPr>
        <a:xfrm>
          <a:off x="3267588" y="3123564"/>
          <a:ext cx="7241902" cy="2376779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/>
            <a:t>Образование областного зоологического заказника «</a:t>
          </a:r>
          <a:r>
            <a:rPr lang="ru-RU" sz="2400" kern="1200" dirty="0" err="1" smtClean="0"/>
            <a:t>Цасучейско-Торейский</a:t>
          </a:r>
          <a:r>
            <a:rPr lang="ru-RU" sz="2400" kern="1200" dirty="0" smtClean="0"/>
            <a:t>» на площади 99,3 тыс. га, состоящего уже из двух участков: </a:t>
          </a:r>
          <a:r>
            <a:rPr lang="ru-RU" sz="2400" kern="1200" dirty="0" err="1" smtClean="0"/>
            <a:t>Цасучейского</a:t>
          </a:r>
          <a:r>
            <a:rPr lang="ru-RU" sz="2400" kern="1200" dirty="0" smtClean="0"/>
            <a:t> бора и озера </a:t>
          </a:r>
          <a:r>
            <a:rPr lang="ru-RU" sz="2400" kern="1200" dirty="0" err="1" smtClean="0"/>
            <a:t>Барун</a:t>
          </a:r>
          <a:r>
            <a:rPr lang="ru-RU" sz="2400" kern="1200" dirty="0" smtClean="0"/>
            <a:t>-Торей</a:t>
          </a:r>
          <a:endParaRPr lang="ru-RU" sz="2400" kern="1200" dirty="0"/>
        </a:p>
      </dsp:txBody>
      <dsp:txXfrm>
        <a:off x="3267588" y="3420661"/>
        <a:ext cx="6350610" cy="1782585"/>
      </dsp:txXfrm>
    </dsp:sp>
    <dsp:sp modelId="{C16D2565-B8D8-46B9-8D82-7C18F721BA21}">
      <dsp:nvSpPr>
        <dsp:cNvPr id="0" name=""/>
        <dsp:cNvSpPr/>
      </dsp:nvSpPr>
      <dsp:spPr>
        <a:xfrm>
          <a:off x="6109" y="3288635"/>
          <a:ext cx="3261479" cy="204663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93345" rIns="186690" bIns="93345" numCol="1" spcCol="1270" anchor="ctr" anchorCtr="0">
          <a:noAutofit/>
        </a:bodyPr>
        <a:lstStyle/>
        <a:p>
          <a:pPr lvl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900" kern="1200" dirty="0" smtClean="0"/>
            <a:t>1982 год</a:t>
          </a:r>
          <a:endParaRPr lang="ru-RU" sz="4900" kern="1200" dirty="0"/>
        </a:p>
      </dsp:txBody>
      <dsp:txXfrm>
        <a:off x="106018" y="3388544"/>
        <a:ext cx="3061661" cy="184681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A0013D-50FA-4D9C-A157-3E466A5227D4}">
      <dsp:nvSpPr>
        <dsp:cNvPr id="0" name=""/>
        <dsp:cNvSpPr/>
      </dsp:nvSpPr>
      <dsp:spPr>
        <a:xfrm>
          <a:off x="2954601" y="858"/>
          <a:ext cx="7559800" cy="2883649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7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/>
            <a:t>принято Решение «Об организации и согласовании места расположения заповедника «</a:t>
          </a:r>
          <a:r>
            <a:rPr lang="ru-RU" sz="2400" kern="1200" dirty="0" err="1" smtClean="0"/>
            <a:t>Даурский</a:t>
          </a:r>
          <a:r>
            <a:rPr lang="ru-RU" sz="2400" kern="1200" dirty="0" smtClean="0"/>
            <a:t>» на землях землепользователей </a:t>
          </a:r>
          <a:r>
            <a:rPr lang="ru-RU" sz="2400" kern="1200" dirty="0" err="1" smtClean="0"/>
            <a:t>Ононского</a:t>
          </a:r>
          <a:r>
            <a:rPr lang="ru-RU" sz="2400" kern="1200" dirty="0" smtClean="0"/>
            <a:t> и </a:t>
          </a:r>
          <a:r>
            <a:rPr lang="ru-RU" sz="2400" kern="1200" dirty="0" err="1" smtClean="0"/>
            <a:t>Борзинского</a:t>
          </a:r>
          <a:r>
            <a:rPr lang="ru-RU" sz="2400" kern="1200" dirty="0" smtClean="0"/>
            <a:t> районов». </a:t>
          </a:r>
          <a:endParaRPr lang="ru-RU" sz="2400" kern="1200" dirty="0"/>
        </a:p>
      </dsp:txBody>
      <dsp:txXfrm>
        <a:off x="2954601" y="361314"/>
        <a:ext cx="6478432" cy="2162737"/>
      </dsp:txXfrm>
    </dsp:sp>
    <dsp:sp modelId="{D4BB023A-4412-4BE4-95CE-B3959C17D7A5}">
      <dsp:nvSpPr>
        <dsp:cNvPr id="0" name=""/>
        <dsp:cNvSpPr/>
      </dsp:nvSpPr>
      <dsp:spPr>
        <a:xfrm>
          <a:off x="1197" y="282269"/>
          <a:ext cx="2953404" cy="23208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 smtClean="0"/>
            <a:t>1986 год</a:t>
          </a:r>
          <a:endParaRPr lang="ru-RU" sz="6500" kern="1200" dirty="0"/>
        </a:p>
      </dsp:txBody>
      <dsp:txXfrm>
        <a:off x="114490" y="395562"/>
        <a:ext cx="2726818" cy="2094239"/>
      </dsp:txXfrm>
    </dsp:sp>
    <dsp:sp modelId="{023D1CF8-32C0-44A6-9685-1B885CB766DC}">
      <dsp:nvSpPr>
        <dsp:cNvPr id="0" name=""/>
        <dsp:cNvSpPr/>
      </dsp:nvSpPr>
      <dsp:spPr>
        <a:xfrm>
          <a:off x="2938446" y="3094797"/>
          <a:ext cx="7576342" cy="2320825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400" kern="1200" dirty="0"/>
        </a:p>
      </dsp:txBody>
      <dsp:txXfrm>
        <a:off x="2938446" y="3384900"/>
        <a:ext cx="6706033" cy="1740619"/>
      </dsp:txXfrm>
    </dsp:sp>
    <dsp:sp modelId="{C16D2565-B8D8-46B9-8D82-7C18F721BA21}">
      <dsp:nvSpPr>
        <dsp:cNvPr id="0" name=""/>
        <dsp:cNvSpPr/>
      </dsp:nvSpPr>
      <dsp:spPr>
        <a:xfrm>
          <a:off x="811" y="3116590"/>
          <a:ext cx="2937634" cy="23208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/>
        </a:p>
      </dsp:txBody>
      <dsp:txXfrm>
        <a:off x="114104" y="3229883"/>
        <a:ext cx="2711048" cy="209423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A0013D-50FA-4D9C-A157-3E466A5227D4}">
      <dsp:nvSpPr>
        <dsp:cNvPr id="0" name=""/>
        <dsp:cNvSpPr/>
      </dsp:nvSpPr>
      <dsp:spPr>
        <a:xfrm>
          <a:off x="2954601" y="858"/>
          <a:ext cx="7559800" cy="2883649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7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/>
            <a:t>принято Решение «Об организации и согласовании места расположения заповедника «</a:t>
          </a:r>
          <a:r>
            <a:rPr lang="ru-RU" sz="2400" kern="1200" dirty="0" err="1" smtClean="0"/>
            <a:t>Даурский</a:t>
          </a:r>
          <a:r>
            <a:rPr lang="ru-RU" sz="2400" kern="1200" dirty="0" smtClean="0"/>
            <a:t>» на землях землепользователей </a:t>
          </a:r>
          <a:r>
            <a:rPr lang="ru-RU" sz="2400" kern="1200" dirty="0" err="1" smtClean="0"/>
            <a:t>Ононского</a:t>
          </a:r>
          <a:r>
            <a:rPr lang="ru-RU" sz="2400" kern="1200" dirty="0" smtClean="0"/>
            <a:t> и </a:t>
          </a:r>
          <a:r>
            <a:rPr lang="ru-RU" sz="2400" kern="1200" dirty="0" err="1" smtClean="0"/>
            <a:t>Борзинского</a:t>
          </a:r>
          <a:r>
            <a:rPr lang="ru-RU" sz="2400" kern="1200" dirty="0" smtClean="0"/>
            <a:t> районов». </a:t>
          </a:r>
          <a:endParaRPr lang="ru-RU" sz="2400" kern="1200" dirty="0"/>
        </a:p>
      </dsp:txBody>
      <dsp:txXfrm>
        <a:off x="2954601" y="361314"/>
        <a:ext cx="6478432" cy="2162737"/>
      </dsp:txXfrm>
    </dsp:sp>
    <dsp:sp modelId="{D4BB023A-4412-4BE4-95CE-B3959C17D7A5}">
      <dsp:nvSpPr>
        <dsp:cNvPr id="0" name=""/>
        <dsp:cNvSpPr/>
      </dsp:nvSpPr>
      <dsp:spPr>
        <a:xfrm>
          <a:off x="1197" y="282269"/>
          <a:ext cx="2953404" cy="23208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 smtClean="0"/>
            <a:t>1986 год</a:t>
          </a:r>
          <a:endParaRPr lang="ru-RU" sz="6500" kern="1200" dirty="0"/>
        </a:p>
      </dsp:txBody>
      <dsp:txXfrm>
        <a:off x="114490" y="395562"/>
        <a:ext cx="2726818" cy="2094239"/>
      </dsp:txXfrm>
    </dsp:sp>
    <dsp:sp modelId="{023D1CF8-32C0-44A6-9685-1B885CB766DC}">
      <dsp:nvSpPr>
        <dsp:cNvPr id="0" name=""/>
        <dsp:cNvSpPr/>
      </dsp:nvSpPr>
      <dsp:spPr>
        <a:xfrm>
          <a:off x="2938446" y="3094797"/>
          <a:ext cx="7576342" cy="2320825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/>
            <a:t>Вышло Постановление Совета Министров РСФСР № 514 об образовании государственного природного заповедника «</a:t>
          </a:r>
          <a:r>
            <a:rPr lang="ru-RU" sz="2400" kern="1200" dirty="0" err="1" smtClean="0"/>
            <a:t>Даурский</a:t>
          </a:r>
          <a:r>
            <a:rPr lang="ru-RU" sz="2400" kern="1200" dirty="0" smtClean="0"/>
            <a:t>». </a:t>
          </a:r>
          <a:endParaRPr lang="ru-RU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400" kern="1200" dirty="0"/>
        </a:p>
      </dsp:txBody>
      <dsp:txXfrm>
        <a:off x="2938446" y="3384900"/>
        <a:ext cx="6706033" cy="1740619"/>
      </dsp:txXfrm>
    </dsp:sp>
    <dsp:sp modelId="{C16D2565-B8D8-46B9-8D82-7C18F721BA21}">
      <dsp:nvSpPr>
        <dsp:cNvPr id="0" name=""/>
        <dsp:cNvSpPr/>
      </dsp:nvSpPr>
      <dsp:spPr>
        <a:xfrm>
          <a:off x="811" y="3116590"/>
          <a:ext cx="2937634" cy="23208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 smtClean="0"/>
            <a:t>1987 год</a:t>
          </a:r>
          <a:endParaRPr lang="ru-RU" sz="6500" kern="1200" dirty="0"/>
        </a:p>
      </dsp:txBody>
      <dsp:txXfrm>
        <a:off x="114104" y="3229883"/>
        <a:ext cx="2711048" cy="209423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EAB808-9E12-4A30-AED0-9E50EB4C3952}">
      <dsp:nvSpPr>
        <dsp:cNvPr id="0" name=""/>
        <dsp:cNvSpPr/>
      </dsp:nvSpPr>
      <dsp:spPr>
        <a:xfrm>
          <a:off x="4178619" y="3401782"/>
          <a:ext cx="3135513" cy="269092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solidFill>
                <a:srgbClr val="FF0000"/>
              </a:solidFill>
            </a:rPr>
            <a:t>Заповедник «</a:t>
          </a:r>
          <a:r>
            <a:rPr lang="ru-RU" sz="3200" kern="1200" dirty="0" err="1" smtClean="0">
              <a:solidFill>
                <a:srgbClr val="FF0000"/>
              </a:solidFill>
            </a:rPr>
            <a:t>Даурский</a:t>
          </a:r>
          <a:r>
            <a:rPr lang="ru-RU" sz="3200" kern="1200" dirty="0" smtClean="0">
              <a:solidFill>
                <a:srgbClr val="FF0000"/>
              </a:solidFill>
            </a:rPr>
            <a:t>»</a:t>
          </a:r>
          <a:endParaRPr lang="ru-RU" sz="3200" kern="1200" dirty="0">
            <a:solidFill>
              <a:srgbClr val="FF0000"/>
            </a:solidFill>
          </a:endParaRPr>
        </a:p>
      </dsp:txBody>
      <dsp:txXfrm>
        <a:off x="4637804" y="3795858"/>
        <a:ext cx="2217143" cy="1902768"/>
      </dsp:txXfrm>
    </dsp:sp>
    <dsp:sp modelId="{347AF6A7-CA43-4F68-9426-8FB48FD1B750}">
      <dsp:nvSpPr>
        <dsp:cNvPr id="0" name=""/>
        <dsp:cNvSpPr/>
      </dsp:nvSpPr>
      <dsp:spPr>
        <a:xfrm rot="12900000">
          <a:off x="2681678" y="2894463"/>
          <a:ext cx="1932575" cy="766912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9674BC-29D8-4FF4-8A93-94BF4C55F510}">
      <dsp:nvSpPr>
        <dsp:cNvPr id="0" name=""/>
        <dsp:cNvSpPr/>
      </dsp:nvSpPr>
      <dsp:spPr>
        <a:xfrm>
          <a:off x="1578242" y="1316937"/>
          <a:ext cx="2556374" cy="28134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Ключевая орнитологическая территория Азии;</a:t>
          </a:r>
        </a:p>
      </dsp:txBody>
      <dsp:txXfrm>
        <a:off x="1653116" y="1391811"/>
        <a:ext cx="2406626" cy="2663736"/>
      </dsp:txXfrm>
    </dsp:sp>
    <dsp:sp modelId="{2120BE6A-E6FD-4358-9FC5-9332465CBD51}">
      <dsp:nvSpPr>
        <dsp:cNvPr id="0" name=""/>
        <dsp:cNvSpPr/>
      </dsp:nvSpPr>
      <dsp:spPr>
        <a:xfrm rot="16200000">
          <a:off x="4715138" y="1867050"/>
          <a:ext cx="2062474" cy="766912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56F8F4-0FA0-419A-84E8-985484B202D0}">
      <dsp:nvSpPr>
        <dsp:cNvPr id="0" name=""/>
        <dsp:cNvSpPr/>
      </dsp:nvSpPr>
      <dsp:spPr>
        <a:xfrm>
          <a:off x="4468188" y="-193925"/>
          <a:ext cx="2556374" cy="28263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Биосферный резерват по программе «Человек и биосфера» ЮНЕСКО</a:t>
          </a:r>
        </a:p>
      </dsp:txBody>
      <dsp:txXfrm>
        <a:off x="4543062" y="-119051"/>
        <a:ext cx="2406626" cy="2676640"/>
      </dsp:txXfrm>
    </dsp:sp>
    <dsp:sp modelId="{04B02651-9FF7-47B3-8894-A09424DCBC4E}">
      <dsp:nvSpPr>
        <dsp:cNvPr id="0" name=""/>
        <dsp:cNvSpPr/>
      </dsp:nvSpPr>
      <dsp:spPr>
        <a:xfrm rot="19500000">
          <a:off x="6878498" y="2894463"/>
          <a:ext cx="1932575" cy="766912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B9AA09-569A-4348-B153-033F22428DA0}">
      <dsp:nvSpPr>
        <dsp:cNvPr id="0" name=""/>
        <dsp:cNvSpPr/>
      </dsp:nvSpPr>
      <dsp:spPr>
        <a:xfrm>
          <a:off x="7358135" y="1233947"/>
          <a:ext cx="2556374" cy="29794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Водно-болотные </a:t>
          </a:r>
          <a:r>
            <a:rPr lang="ru-RU" sz="2800" kern="1200" dirty="0" err="1" smtClean="0">
              <a:solidFill>
                <a:schemeClr val="tx1">
                  <a:lumMod val="95000"/>
                  <a:lumOff val="5000"/>
                </a:schemeClr>
              </a:solidFill>
            </a:rPr>
            <a:t>угодия</a:t>
          </a:r>
          <a:r>
            <a:rPr lang="ru-RU" sz="280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, имеющие международное значение;</a:t>
          </a:r>
          <a:endParaRPr lang="ru-RU" sz="2800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7433009" y="1308821"/>
        <a:ext cx="2406626" cy="28297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F459F7-9180-4381-BF88-A153173A801B}" type="datetimeFigureOut">
              <a:rPr lang="ru-RU" smtClean="0"/>
              <a:pPr/>
              <a:t>27.10.2016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2E8570-EC99-4614-841A-D5A4123EB8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69784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daurzapoved.com/index.php/ru/unikalnye-ob-ekty/118-torejskie-ozera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D%D0%B8%D0%B6%D0%BD%D0%B8%D0%B9_%D0%A6%D0%B0%D1%81%D1%83%D1%87%D0%B5%D0%B9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daurzapoved.com/index.php/ru/home/o-prirode/flora-i-rastitelnost/160-spisok-vidov-sosudistykh-rastenij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daurzapoved.com/index.php/ru/home/o-prirode/redkie-vidy/133-sparzha-korotkolistnaya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daurzapoved.com/index.php/ru/home/o-prirode/redkie-vidy/132-neottiante-klobuchkovaya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daurzapoved.com/index.php/ru/home/o-prirode/redkie-vidy/131-trjokhborodnik-kitajskij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daurzapoved.com/index.php/ru/home/o-prirode/redkie-vidy/124-sterkh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daurzapoved.com/index.php/ru/home/o-prirode/redkie-vidy/120-yaponskij-zhuravl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daurzapoved.com/index.php/ru/home/o-prirode/redkie-vidy/123-sukhonos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daurzapoved.com/index.php/ru/home/o-prirode/redkie-vidy/121-chjornyj-zhuravl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daurzapoved.com/index.php/ru/home/o-prirode/redkie-vidy/119-krasavka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daurzapoved.com/index.php/ru/home/o-prirode/redkie-vidy/134-mongolskij-surok" TargetMode="External"/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daurzapoved.com/images/documents/Document2.doc" TargetMode="External"/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kern="1200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lt"/>
                <a:ea typeface="+mn-ea"/>
                <a:cs typeface="+mn-cs"/>
              </a:rPr>
              <a:t>Государственный природный биосферный заповедник «</a:t>
            </a:r>
            <a:r>
              <a:rPr lang="ru-RU" sz="2000" kern="1200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lt"/>
                <a:ea typeface="+mn-ea"/>
                <a:cs typeface="+mn-cs"/>
              </a:rPr>
              <a:t>Даурский</a:t>
            </a:r>
            <a:r>
              <a:rPr lang="ru-RU" sz="2000" kern="1200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lt"/>
                <a:ea typeface="+mn-ea"/>
                <a:cs typeface="+mn-cs"/>
              </a:rPr>
              <a:t>» расположен на юге Забайкальского края, практически на стыке трех стран: России, Монголии и Китая. Площадь строго охраняемой территории - 49764 га, охранной зоны – 173201 га. 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Заповедник находится на юге Забайкальского края в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Ононском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Борзинском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районах на границе с Монголией. Ближайшие к территории заповедника села: Соловьевск, Кулусутай,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Усть-Ималка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к участку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Адон-Челон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с. Лоха.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000" kern="1200" dirty="0" smtClean="0">
              <a:solidFill>
                <a:schemeClr val="tx1">
                  <a:lumMod val="95000"/>
                  <a:lumOff val="5000"/>
                </a:schemeClr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2E8570-EC99-4614-841A-D5A4123EB8AA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6378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Поскольку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Торейский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участок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Цасучейско-Торейского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заказника вошел в состав Даурского заповедника, оставшаяся территория заказника в границах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Цасучейского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Кубухайского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лесничеств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Ононского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спецсемлесхоза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была преобразована в государственный республиканский заказник «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Цасучейский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бор» общей площадью 57,9 тыс. га.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2E8570-EC99-4614-841A-D5A4123EB8AA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95132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Сегодня заповедник «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Даурский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играет важную роль в сохранении мирового биоразнообразия. Он является ключевой орнитологической территорией Азии.  13 сентября 1994 г. Постановлением Правительства РФ № 1050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Торейские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озера, включая территорию заповедника «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Даурский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», внесены в список водно-болотных угодий, имеющих международное значение главным образом в качестве местообитания водоплавающих птиц (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Рамсарская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конвенция).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2E8570-EC99-4614-841A-D5A4123EB8AA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06331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Климат района заповедника резко континентальный с жарким летом и сухой холодной зимой. Особенностью климата является огромная амплитуда колебаний температуры, как суточной, так и годовой, а также неравномерное распределение осадков по сезонам. Самый теплый месяц года - июль (среднемесячная температура +19º+20ºС), самый холодный - январь (со среднемесячными температурами -25ºС).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2E8570-EC99-4614-841A-D5A4123EB8AA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85985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Несмотря на то, что заповедник расположен в степной зоне, его нельзя назвать чисто степным, поскольку площадь травяных экосистем составляет здесь только 17% от территории (82 % занимают водно-болотные угодья, менее 1 % - лесные земли). К тому же, создавался заповедник в первую очередь для охраны птичьих гнездовий на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Торейских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озерах. В мире осталось совсем немного нетронутых степных территорий.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Даурская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степь - один из самых обширных и хорошо сохранившихся массивов степных пространств, густо усеянный озерами, речками и солончаками.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2E8570-EC99-4614-841A-D5A4123EB8AA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74889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Крупнейшими гидрологическими объектами территории являются озера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Барун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-Торей 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Зун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-Торей,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2E8570-EC99-4614-841A-D5A4123EB8AA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39080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Крупнейшими гидрологическими объектами территории являются озера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Барун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-Торей 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Зун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-Торей,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2E8570-EC99-4614-841A-D5A4123EB8AA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10055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Крупнейшими гидрологическими объектами территории являются озера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Барун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-Торей 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Зун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-Торей, реки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Улдза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Ималка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а также озера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Умэкэй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Цаган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-Нор, расположенные в охранной зоне заповедника. </a:t>
            </a:r>
            <a:r>
              <a:rPr lang="ru-RU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Торейские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 озера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– крупнейшие в степном Забайкалье – являются остатками большого озера (моря), достигавшего размеров 2400 км</a:t>
            </a:r>
            <a:r>
              <a:rPr lang="ru-RU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и занимавшего всю площадь Торей-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Борзинского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водораздела. В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эоплейстоцене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уровень зеркала этого водоема превышал современный на 60–65 м. Подтверждают существование древнего моря находки диатомовых водорослей в песках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Торейской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котловины на высоте50 м над современным уровнем озер.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2E8570-EC99-4614-841A-D5A4123EB8AA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12972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 последние 200–220 лет озера неоднократно высыхали и наполнялись с периодичностью около 30 лет. В XX столетии озера пересыхали четырежды. В 1982 году оз.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Барун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-Торей почти полностью высохло; наступивший затем период наполнения озерной чаши, совпадающий с влажным периодом, продолжался до1999 г. В первую декаду XXI века происходит спад уровня озер. Так, в 2009 дно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Барун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-Торея лишь изредка покрывали небольшие лужи на местах выхода подземных вод. Отмечены также постоянные сезонные колебания уровня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Тореев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связанные с сезонным изменением количества осадков и установлением ледового покрова. В отдельные годы влажных периодов вблизи побережья озер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проявялются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минеральные источники, имеющие различный химический состав вод. Местное население использует их в лечебных целях.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2E8570-EC99-4614-841A-D5A4123EB8AA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68236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Озера сильно различаются морфологически. Площадь </a:t>
            </a:r>
            <a:r>
              <a:rPr lang="ru-RU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Барун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-Торея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составляет 550 км</a:t>
            </a:r>
            <a:r>
              <a:rPr lang="ru-RU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при глубине, не превышающей5,5 м. Его береговая линия сильно изрезана и изобилует мысами и заливами. Берега слабо заболочены, нередко заняты солончаками. На озере около десяти островов, и их количество меняется ежегодно в зависимости от уровня. Дно озера плоское, наибольшие глубины сосредоточены в центральной его части.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2E8570-EC99-4614-841A-D5A4123EB8AA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72468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Зун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-Торей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имеет округлые очертания, слабую изрезанность береговой линии и единственный остров, который при понижении уровня превращается в полуостров. Площадь водной поверхности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Зун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-Торея равна 285 км</a:t>
            </a:r>
            <a:r>
              <a:rPr lang="ru-RU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при максимальной глубине6,76 м. Наибольшие глубины отмечены в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Зун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-Торее в северной части. Для этого озера характерно быстрое увеличение площади до глубины 1,5–1,6 м. Склоны его берегов преимущественно пологие.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Уровенный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режим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Зун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-Торея несколько отличается от такового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Барун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-Торея, поскольку его водосборная площадь мала, и отсутствуют поверхностные притоки.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2E8570-EC99-4614-841A-D5A4123EB8AA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7422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/>
              <a:t>Государственный природный биосферный заповедник "</a:t>
            </a:r>
            <a:r>
              <a:rPr lang="ru-RU" sz="1200" dirty="0" err="1" smtClean="0"/>
              <a:t>Даурский</a:t>
            </a:r>
            <a:r>
              <a:rPr lang="ru-RU" sz="1200" dirty="0" smtClean="0"/>
              <a:t>" организован в 25 ДЕКАБРЯ 1987 году с целью восстановления и сохранения в естественном состоянии степных, озерно-степных и водно-болотных комплексов Юго-Восточного Забайкалья, а также для охраны гнездовых местообитаний околоводных птиц, в частности, единственных в России гнездовий реликтовой чайки. 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Участков — 9. Центральная усадьба заповедника находится в селе 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Нижний Цасучей"/>
              </a:rPr>
              <a:t>Нижний Цасучей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Наименьшее расстояние от районного центра с. Нижний Цасучей, где расположена центральная усадьба, до основного участка заповедника – 40-50 км.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/>
              <a:t/>
            </a:r>
            <a:br>
              <a:rPr lang="ru-RU" sz="1200" dirty="0" smtClean="0"/>
            </a:br>
            <a:endParaRPr lang="ru-RU" sz="1200" dirty="0" smtClean="0"/>
          </a:p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2E8570-EC99-4614-841A-D5A4123EB8AA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21362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Флора заповедника и подведомственных территорий на 1.01.2012 года </a:t>
            </a:r>
            <a:r>
              <a:rPr lang="ru-RU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насчитывает 530 видов сосудистых растений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 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что составляет примерно 11,5% и более 55% семейств, зарегистрированных на территории всей Сибири.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2E8570-EC99-4614-841A-D5A4123EB8AA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03949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Видовой состав водорослей озер заповедника и охранной зоны насчитывает более 20 видов, относящихся к 5 отделам: </a:t>
            </a:r>
            <a:r>
              <a:rPr lang="ru-RU" dirty="0" err="1" smtClean="0"/>
              <a:t>синезеленые</a:t>
            </a:r>
            <a:r>
              <a:rPr lang="ru-RU" dirty="0" smtClean="0"/>
              <a:t>, зеленые, диатомовые, </a:t>
            </a:r>
            <a:r>
              <a:rPr lang="ru-RU" dirty="0" err="1" smtClean="0"/>
              <a:t>эвгленовые</a:t>
            </a:r>
            <a:r>
              <a:rPr lang="ru-RU" dirty="0" smtClean="0"/>
              <a:t>, харовые. Хранящийся в заповеднике гербарий включает более 3 тысяч гербарных листов, более 450 видов 88 семейств. Некоторые свежие сборы еще не определены. 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2E8570-EC99-4614-841A-D5A4123EB8AA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65041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СПАРЖА КОРОТКОЛИСТНАЯ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Вид из семейства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Cпаржевые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Asparagaceae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Ареал вида в России узко ограничен только территорией Забайкалья, где спаржа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коротколистная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известна из 5 местонахождений. Основная часть ареала находится в Северном Китае, иногда вид  встречается в Монголии. Юго-восток Забайкальского края - северная окраина ареала.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2E8570-EC99-4614-841A-D5A4123EB8AA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26171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НЕОТТИАНТЕ КЛОБУЧКОВАЯ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Представитель семейства Орхидные (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Orchidaceae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В России распространён на значительной площади, но встречается спорадически. Северная граница проходит по 56-58 параллели. Произрастает в Европе, Северной и Восточной Азии (Россия, Северная Монголия, Китай, Япония, Корейский п-ов). На этой большой территории встречается редко. Описан из Сибири.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2E8570-EC99-4614-841A-D5A4123EB8AA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81787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ТРЁХБОРОДНИК КИТАЙСКИЙ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Растение из многовидового семейства Злаковые (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Poaceae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В России встречается в Забайкальском крае и в 3 пунктах Еврейского АО. Вне России встречается в Монголии, Восточном Китае и на п-ове Корея.  В заповеднике и его охранной зоне известны три локальных местонахождения вида: на вершине г.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Чихалан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из гряды возвышенностей по северо-восточному берегу оз.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Зун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-Торей, по геологическому разлому, на вершине горы в окрестностях местечка «Три богатыря» на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Адон-Челонском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участке заповедника. 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2E8570-EC99-4614-841A-D5A4123EB8AA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12396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СТЕРХ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Забайкалье местное население нередко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стерхами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ошибочно называет также и японских журавлей. Один из редчайших журавлей мира. Занесен в Красный список глобально угрожаемых видов МСОП (его часто называют Международной Красной книгой), в Красные книги России и Забайкальского края. 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2E8570-EC99-4614-841A-D5A4123EB8AA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63995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ЯПОНСКИЙ ЖУРАВЛЬ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 многих народов мира журавль – птица священная, символ мудрости, долголетия, супружеской верности, счастья. Даурия – одно из уникальнейших мест на планете, настоящая журавлиная родина. Здесь обитает 6 видов этих великолепных птиц. В том числе и один из редчайших и красивейших журавлей мира - японский. 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2E8570-EC99-4614-841A-D5A4123EB8AA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74531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Торейские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озера – единственное в России и одно из четырех в мире мест регулярного гнездования реликтовых чаек. Удастся или нет в наше бурное время спасти эти виды от вымирания на планете в значительной степени зависит от того, удастся ли нам сохранить их в заповеднике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2E8570-EC99-4614-841A-D5A4123EB8AA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19857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СУХОНОС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Крупный гусь, общая окраска оперения коричневато-серая, от других видов отличается двухцветной коричнево-белой шеей. В Забайкалье местное население сухоноса часто называет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конгором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Занесен в Красный список глобально угрожаемых видов МСОП (его часто называют Международной Красной книгой), в Красные книги России и Забайкальского края. 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2E8570-EC99-4614-841A-D5A4123EB8AA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178833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ЧЁРНЫЙ ЖУРАВЛЬ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Занесен в Красный список глобально угрожаемых видов МСОП (его часто называют Международной Красной книгой), в Красные книги России и Забайкальского края. Современная мировая численность вида оценивается в 10160 особей. Имеет серовато-черное оперение, голова и верхняя часть шеи белые.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2E8570-EC99-4614-841A-D5A4123EB8AA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187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/>
              <a:t>Территория заповедника относится к </a:t>
            </a:r>
            <a:r>
              <a:rPr lang="ru-RU" sz="1200" dirty="0" err="1" smtClean="0"/>
              <a:t>Приононско-Торейскому</a:t>
            </a:r>
            <a:r>
              <a:rPr lang="ru-RU" sz="1200" dirty="0" smtClean="0"/>
              <a:t> округу сухих монголо-маньчжурских степей.</a:t>
            </a:r>
            <a:br>
              <a:rPr lang="ru-RU" sz="1200" dirty="0" smtClean="0"/>
            </a:br>
            <a:r>
              <a:rPr lang="ru-RU" sz="1200" dirty="0" smtClean="0"/>
              <a:t>В состав заповедника входит озеро </a:t>
            </a:r>
            <a:r>
              <a:rPr lang="ru-RU" sz="1200" dirty="0" err="1" smtClean="0"/>
              <a:t>Барун</a:t>
            </a:r>
            <a:r>
              <a:rPr lang="ru-RU" sz="1200" dirty="0" smtClean="0"/>
              <a:t>-Торей, образующее с озером </a:t>
            </a:r>
            <a:r>
              <a:rPr lang="ru-RU" sz="1200" dirty="0" err="1" smtClean="0"/>
              <a:t>Зун</a:t>
            </a:r>
            <a:r>
              <a:rPr lang="ru-RU" sz="1200" dirty="0" smtClean="0"/>
              <a:t>-Торей единую гидрологическую систему. </a:t>
            </a:r>
          </a:p>
          <a:p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/>
              <a:t/>
            </a:r>
            <a:br>
              <a:rPr lang="ru-RU" sz="1200" dirty="0" smtClean="0"/>
            </a:br>
            <a:endParaRPr lang="ru-RU" sz="1200" dirty="0" smtClean="0"/>
          </a:p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2E8570-EC99-4614-841A-D5A4123EB8AA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826826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КРАСАВКА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Этого журавля не случайно назвали красавкой – привлекательная, грациозная, настоящее украшение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даурской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степи. Кстати, ее научное латинское название также переводится как «девушка». В Забайкалье местное население обычно ошибочно называет этих птиц 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даурскими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журавлями. Но кроме них здесь во влажные климатические периоды существует еще около 1000 малых и средних по размеру водоемов. Благодаря этой сети озер Даурия - одно из важнейших в Азии мест отдыха миллионов перелетных водоплавающих и околоводных птиц (гусей, уток, куликов, журавлей, чаек, крачек и др.). Особенно велико значение Даурии во время миграции птиц на места гнездования, поскольку весной мелководные степные озера, в отличие от других озер Восточной Сибири (например, оз. Байкал), быстро оттаивают и прогреваются. Именно через них и идет в это время основной поток птиц. Осенью же миграция у ряда видов птиц (например, у того же песочника-красношейки) проходит более интенсивно через Байкал. Ключевое значение Даурии для мигрантов определяется не только обилием кормов, но и географическим положением. 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2E8570-EC99-4614-841A-D5A4123EB8AA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416330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         Благодаря большой работе Даурского заповедника по кольцеванию и мечению птиц пластиковыми кольцами и радиопередатчиками спутникового слежения, установлено, что осенью, покинув Даурию, птицы разлетаются широким веером по Юго-Восточной Азии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2E8570-EC99-4614-841A-D5A4123EB8AA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391593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МОНГОЛЬСКИЙ СУРОК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Тарбаган – самый крупный грызун Забайкальского края массой до8 кг. Это один из 14 известных науке видов сурков, все из которых залегают на зиму в спячку. Обитая в степных районах, тарбаган является одним из основных переносчиков чумы. Однако исторически сурки не были связаны с этой болезнью.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2E8570-EC99-4614-841A-D5A4123EB8AA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763774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Даурский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заповедник – заветное место, куда мечтают попасть как простые любители природы, так и маститые ученые-зоологи. Невзирая на расстояния, едут сюда из дальних уголков России, из Германии, США, Японии, Австралии и многих других стран планеты. Уж больно необычен и удивителен живой мир Даурии. 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2E8570-EC99-4614-841A-D5A4123EB8AA}" type="slidenum">
              <a:rPr lang="ru-RU" smtClean="0"/>
              <a:pPr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037401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Цасучейский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бор играет важную климатообразующую роль для значительной территории. Он является естественным аккумулятором влаги, предохраняет почвы от ветровой и водной эрозии, служит естественным убежищем и местом обитания многих видов птиц и зверей, как лесных, так и степных. Его уникальное расположение в степной зоне позволяет и степным, и лесным растениям произрастать в одном сообществе.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Основной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деревообразующей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породой бора является подвид сосны обыкновенной – сосна Крылова (По профилю это комплексный (ландшафтный) заказник, предназначенный для сохранения уникальной экосистемы островного соснового лесного массива. Режим заказника регулируется 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положением 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 нем.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2E8570-EC99-4614-841A-D5A4123EB8AA}" type="slidenum">
              <a:rPr lang="ru-RU" smtClean="0"/>
              <a:pPr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013525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Заказник «Долина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дзерена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образован для выполнения следующих задач: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Сохранение в естественном состоянии степных и водно-болотных природных комплексов и ландшафтов Даурии;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Сохранение, восстановление и воспроизводство объектов животного мира (включая водные биологические ресурсы), в первую очередь – монгольского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дзерена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других видов, для которых территория заказника имеет первостепенное значение в сохранении этих видов в фауне Российской Федерации;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Сохранение среды обитания и путей миграции (в том числе трансграничных) объектов животного мира;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Проведение научных исследований;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Осуществление экологического мониторинга;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Экологическое просвещение и познавательный туризм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2E8570-EC99-4614-841A-D5A4123EB8AA}" type="slidenum">
              <a:rPr lang="ru-RU" smtClean="0"/>
              <a:pPr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670499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Работы по созданию заказника начались в 2008 г., после первого за многие десятилетия весеннего массового захода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дзеренов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из Монголии в Россию, вызванного сильнейшей засухой. К осени того же года и в последующую зиму основная масса антилоп вернулась обратно, но около двух тысяч особей осталось в российской Даурии, включая и молодых, родившихся на этой территории.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Ответом на появление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дзеренов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России стало масштабное браконьерство. Усилиями сотрудников Даурского заповедника и инспекторов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госохотслужбы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его удалось сдержать, но стало ясно, что без особой охраны антилопы долго не продержатся. Тогда был предложен комплекс мер по защите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дзеренов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закреплению их популяции в Забайкалье. Среди прочего, предлагалась и организация заказника. Заказник, наряду с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Даурским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заповедником, имеет исключительное значение для восстановления в России монгольского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дзерена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Нигде более в стране эта антилопа уже не встречается.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2E8570-EC99-4614-841A-D5A4123EB8AA}" type="slidenum">
              <a:rPr lang="ru-RU" smtClean="0"/>
              <a:pPr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002454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скальный комплекс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Адон-Челон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Здесь кроме степи и скал представлены также элементы лесостепи – березово-осиновые рощи. В прошлом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Адон-Челон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отличался также и необычайно высокой численностью зверей и птиц. Великий исследователь России П.С. Паллас, попав сюда в начале лета 1772 г., написал: «множество оленей и других диких зверей, еще более различных птиц, в сие вешнее время делали страну столь приятной, что приятнее 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уединеннее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желать больше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неможно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я нигде в моей жизни лучше не видывал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». Так высоко оценил наши места человек, который исследовал всю Россию от Санкт-Петербурга до Забайкалья! К тому времени, когда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Адон-Челон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вошел в состав Даурского заповедника его животный мир был уже в значительной степени подорван людьми. В частности, еще задолго до этого были полностью истреблены бывшие многочисленными здесь горные барана (аргали), вызвавшие особое восхищение у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П.С.Палласа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В настоящее время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Адон-Челон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важное место обитания диких котов – манулов. 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2E8570-EC99-4614-841A-D5A4123EB8AA}" type="slidenum">
              <a:rPr lang="ru-RU" smtClean="0"/>
              <a:pPr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301678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тАким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образом, Территория представляет наглядный пример важных и длительных экологических и биологических процессов, происходящих в эволюции и развитии наземных, речных, озерных экосистем и сообществ растений и животных;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 (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iv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Территория содержит природные ареалы большой важности и значения с точки зрения сохранения в них биологического разнообразия, в том числе ареалы исчезающих видов, представляющие выдающееся мировое достояние с точки зрения науки и сохранения природы.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2E8570-EC99-4614-841A-D5A4123EB8AA}" type="slidenum">
              <a:rPr lang="ru-RU" smtClean="0"/>
              <a:pPr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73868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 людским меркам заповедник «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Даурский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еще молод, ему немногим больше 20 лет, но, несмотря на молодость, он имеет богатую историю. Вернее – историю и предысторию. До принятия постановления совета министров РСФСР о создании нашего заповедника - одной из первых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аквально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-степных ООПТ самого высокого статуса в России, пройден долгий путь длиною в 61 год, на котором были пробы и ошибки, поражения и победы, безнадежность и надежда на будущее. 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2E8570-EC99-4614-841A-D5A4123EB8AA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86337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 людским меркам заповедник «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Даурский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еще молод, ему немногим больше 20 лет, но, несмотря на молодость, он имеет богатую историю. Вернее – историю и предысторию. До принятия постановления совета министров РСФСР о создании нашего заповедника - одной из первых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аквально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-степных ООПТ самого высокого статуса в России, пройден долгий путь длиною в 61 год, на котором были пробы и ошибки, поражения и победы, безнадежность и надежда на будущее. 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2E8570-EC99-4614-841A-D5A4123EB8AA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86337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2E8570-EC99-4614-841A-D5A4123EB8AA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0435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2E8570-EC99-4614-841A-D5A4123EB8AA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0435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 образования Даурского заповедника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ЦасучейскоТорейский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заказник находился в управлении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Сохондинского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заповедника, силами которого на его территории заказника была налажена охрана, осуществлялись научные работы, учеты численности зверей и птиц. Для научных изысканий широко привлекались специалисты сторонних научно-исследовательских и образовательных учреждений. </a:t>
            </a:r>
            <a:b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2E8570-EC99-4614-841A-D5A4123EB8AA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44269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 образования Даурского заповедника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ЦасучейскоТорейский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заказник находился в управлении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Сохондинского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заповедника, силами которого на его территории заказника была налажена охрана, осуществлялись научные работы, учеты численности зверей и птиц. Для научных изысканий широко привлекались специалисты сторонних научно-исследовательских и образовательных учреждений. </a:t>
            </a:r>
            <a:b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2E8570-EC99-4614-841A-D5A4123EB8AA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44269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F5FC6-9B9A-47AB-9E8B-D44F4B102475}" type="datetimeFigureOut">
              <a:rPr lang="ru-RU" smtClean="0"/>
              <a:pPr/>
              <a:t>27.10.2016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D208E-AF4F-4829-AA23-498BEB4795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5715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F5FC6-9B9A-47AB-9E8B-D44F4B102475}" type="datetimeFigureOut">
              <a:rPr lang="ru-RU" smtClean="0"/>
              <a:pPr/>
              <a:t>27.10.2016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D208E-AF4F-4829-AA23-498BEB4795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7589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F5FC6-9B9A-47AB-9E8B-D44F4B102475}" type="datetimeFigureOut">
              <a:rPr lang="ru-RU" smtClean="0"/>
              <a:pPr/>
              <a:t>27.10.2016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D208E-AF4F-4829-AA23-498BEB4795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0334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F5FC6-9B9A-47AB-9E8B-D44F4B102475}" type="datetimeFigureOut">
              <a:rPr lang="ru-RU" smtClean="0"/>
              <a:pPr/>
              <a:t>27.10.2016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D208E-AF4F-4829-AA23-498BEB4795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832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F5FC6-9B9A-47AB-9E8B-D44F4B102475}" type="datetimeFigureOut">
              <a:rPr lang="ru-RU" smtClean="0"/>
              <a:pPr/>
              <a:t>27.10.2016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D208E-AF4F-4829-AA23-498BEB4795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7686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F5FC6-9B9A-47AB-9E8B-D44F4B102475}" type="datetimeFigureOut">
              <a:rPr lang="ru-RU" smtClean="0"/>
              <a:pPr/>
              <a:t>27.10.2016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D208E-AF4F-4829-AA23-498BEB4795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5884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F5FC6-9B9A-47AB-9E8B-D44F4B102475}" type="datetimeFigureOut">
              <a:rPr lang="ru-RU" smtClean="0"/>
              <a:pPr/>
              <a:t>27.10.2016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D208E-AF4F-4829-AA23-498BEB4795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1633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F5FC6-9B9A-47AB-9E8B-D44F4B102475}" type="datetimeFigureOut">
              <a:rPr lang="ru-RU" smtClean="0"/>
              <a:pPr/>
              <a:t>27.10.2016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D208E-AF4F-4829-AA23-498BEB4795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6634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F5FC6-9B9A-47AB-9E8B-D44F4B102475}" type="datetimeFigureOut">
              <a:rPr lang="ru-RU" smtClean="0"/>
              <a:pPr/>
              <a:t>27.10.2016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D208E-AF4F-4829-AA23-498BEB4795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5058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F5FC6-9B9A-47AB-9E8B-D44F4B102475}" type="datetimeFigureOut">
              <a:rPr lang="ru-RU" smtClean="0"/>
              <a:pPr/>
              <a:t>27.10.2016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D208E-AF4F-4829-AA23-498BEB4795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404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F5FC6-9B9A-47AB-9E8B-D44F4B102475}" type="datetimeFigureOut">
              <a:rPr lang="ru-RU" smtClean="0"/>
              <a:pPr/>
              <a:t>27.10.2016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D208E-AF4F-4829-AA23-498BEB4795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7670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4F5FC6-9B9A-47AB-9E8B-D44F4B102475}" type="datetimeFigureOut">
              <a:rPr lang="ru-RU" smtClean="0"/>
              <a:pPr/>
              <a:t>27.10.2016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1D208E-AF4F-4829-AA23-498BEB4795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746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44905" y="4852614"/>
            <a:ext cx="9144000" cy="1655762"/>
          </a:xfrm>
        </p:spPr>
        <p:txBody>
          <a:bodyPr/>
          <a:lstStyle/>
          <a:p>
            <a:pPr algn="r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88905" cy="685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647699" y="0"/>
            <a:ext cx="10793506" cy="238760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Тема: 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Государственный </a:t>
            </a:r>
            <a:b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природный биосферный </a:t>
            </a:r>
            <a:b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заповедник «</a:t>
            </a:r>
            <a:r>
              <a:rPr lang="ru-RU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Даурский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734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42862"/>
            <a:ext cx="10515600" cy="1325563"/>
          </a:xfrm>
        </p:spPr>
        <p:txBody>
          <a:bodyPr/>
          <a:lstStyle/>
          <a:p>
            <a:pPr algn="ctr"/>
            <a:r>
              <a:rPr lang="ru-RU" dirty="0" smtClean="0"/>
              <a:t>История создания заповедника: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8368270"/>
              </p:ext>
            </p:extLst>
          </p:nvPr>
        </p:nvGraphicFramePr>
        <p:xfrm>
          <a:off x="838200" y="978568"/>
          <a:ext cx="10515600" cy="54382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86561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aurskii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079043" y="300689"/>
            <a:ext cx="10044000" cy="6557311"/>
          </a:xfrm>
        </p:spPr>
      </p:pic>
    </p:spTree>
    <p:extLst>
      <p:ext uri="{BB962C8B-B14F-4D97-AF65-F5344CB8AC3E}">
        <p14:creationId xmlns:p14="http://schemas.microsoft.com/office/powerpoint/2010/main" val="215340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80026576"/>
              </p:ext>
            </p:extLst>
          </p:nvPr>
        </p:nvGraphicFramePr>
        <p:xfrm>
          <a:off x="322730" y="537883"/>
          <a:ext cx="11492752" cy="58987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77689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Ольга\Desktop\2181267gdx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314" y="880949"/>
            <a:ext cx="7344815" cy="497735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7717058" y="1931535"/>
            <a:ext cx="475252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/>
              <a:t>Климат резко </a:t>
            </a:r>
            <a:r>
              <a:rPr lang="ru-RU" sz="4000" dirty="0"/>
              <a:t>континентальный с жарким летом и сухой холодной зимой</a:t>
            </a:r>
            <a:r>
              <a:rPr lang="ru-RU" sz="16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52483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ru-RU" dirty="0" smtClean="0"/>
              <a:t>Заповедник «</a:t>
            </a:r>
            <a:r>
              <a:rPr lang="ru-RU" dirty="0" err="1" smtClean="0"/>
              <a:t>Даурский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5" name="Содержимое 3" descr="y_88f850c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05779" y="927530"/>
            <a:ext cx="7560000" cy="56676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7945393" y="1975221"/>
            <a:ext cx="40887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/>
              <a:t>Урочище Куку-</a:t>
            </a:r>
            <a:r>
              <a:rPr lang="ru-RU" sz="4000" dirty="0" err="1" smtClean="0"/>
              <a:t>Ходан</a:t>
            </a:r>
            <a:endParaRPr lang="ru-RU" sz="40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5393" y="3648520"/>
            <a:ext cx="4023709" cy="301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264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y_802de9be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423592" y="1196753"/>
            <a:ext cx="7344816" cy="5506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Ландшафты заповедника:</a:t>
            </a:r>
            <a:br>
              <a:rPr lang="ru-RU" dirty="0" smtClean="0"/>
            </a:br>
            <a:r>
              <a:rPr lang="ru-RU" dirty="0" smtClean="0"/>
              <a:t>озеро </a:t>
            </a:r>
            <a:r>
              <a:rPr lang="ru-RU" dirty="0" err="1" smtClean="0"/>
              <a:t>Зун-Торей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1855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136" y="819944"/>
            <a:ext cx="8028000" cy="56271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19536" y="0"/>
            <a:ext cx="8229600" cy="1110952"/>
          </a:xfrm>
        </p:spPr>
        <p:txBody>
          <a:bodyPr/>
          <a:lstStyle/>
          <a:p>
            <a:pPr algn="ctr"/>
            <a:r>
              <a:rPr lang="ru-RU" dirty="0" smtClean="0"/>
              <a:t>Озеро </a:t>
            </a:r>
            <a:r>
              <a:rPr lang="ru-RU" dirty="0" err="1" smtClean="0"/>
              <a:t>Барун</a:t>
            </a:r>
            <a:r>
              <a:rPr lang="ru-RU" dirty="0" smtClean="0"/>
              <a:t> -Торей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71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User\Desktop\c7863203c20c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52000" y="120886"/>
            <a:ext cx="4860000" cy="3258058"/>
          </a:xfrm>
          <a:prstGeom prst="rect">
            <a:avLst/>
          </a:prstGeom>
          <a:noFill/>
        </p:spPr>
      </p:pic>
      <p:pic>
        <p:nvPicPr>
          <p:cNvPr id="6146" name="Picture 2" descr="C:\Users\User\Desktop\larg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04000" y="3339741"/>
            <a:ext cx="4824000" cy="3364740"/>
          </a:xfrm>
          <a:prstGeom prst="rect">
            <a:avLst/>
          </a:prstGeom>
          <a:noFill/>
        </p:spPr>
      </p:pic>
      <p:pic>
        <p:nvPicPr>
          <p:cNvPr id="6147" name="Picture 3" descr="C:\Users\User\Desktop\str_2_daurskiy_zapovedni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16000" y="3365065"/>
            <a:ext cx="4824000" cy="3314092"/>
          </a:xfrm>
          <a:prstGeom prst="rect">
            <a:avLst/>
          </a:prstGeom>
          <a:noFill/>
        </p:spPr>
      </p:pic>
      <p:pic>
        <p:nvPicPr>
          <p:cNvPr id="6148" name="Picture 4" descr="C:\Users\User\Desktop\3daur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12000" y="120886"/>
            <a:ext cx="4716000" cy="32188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1279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</a:t>
            </a:r>
            <a:r>
              <a:rPr lang="ru-RU" dirty="0" err="1" smtClean="0"/>
              <a:t>Зун</a:t>
            </a:r>
            <a:r>
              <a:rPr lang="ru-RU" dirty="0" smtClean="0"/>
              <a:t>-Торей                                 </a:t>
            </a:r>
            <a:r>
              <a:rPr lang="ru-RU" dirty="0" err="1" smtClean="0"/>
              <a:t>Барун</a:t>
            </a:r>
            <a:r>
              <a:rPr lang="ru-RU" dirty="0" smtClean="0"/>
              <a:t>-Торей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16" y="1690688"/>
            <a:ext cx="5801784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68026"/>
            <a:ext cx="5832000" cy="43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344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30" y="855803"/>
            <a:ext cx="8028000" cy="56271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19536" y="0"/>
            <a:ext cx="8229600" cy="1110952"/>
          </a:xfrm>
        </p:spPr>
        <p:txBody>
          <a:bodyPr/>
          <a:lstStyle/>
          <a:p>
            <a:pPr algn="ctr"/>
            <a:r>
              <a:rPr lang="ru-RU" dirty="0" smtClean="0"/>
              <a:t>Озеро </a:t>
            </a:r>
            <a:r>
              <a:rPr lang="ru-RU" dirty="0" err="1" smtClean="0"/>
              <a:t>Барун</a:t>
            </a:r>
            <a:r>
              <a:rPr lang="ru-RU" dirty="0" smtClean="0"/>
              <a:t> -Торей</a:t>
            </a: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8194830" y="1274257"/>
            <a:ext cx="39971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Площадь – 55о км²;</a:t>
            </a:r>
          </a:p>
          <a:p>
            <a:r>
              <a:rPr lang="ru-RU" sz="2800" dirty="0" smtClean="0"/>
              <a:t>Глубина- не более 5, 5 м.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830" y="3332629"/>
            <a:ext cx="3780000" cy="28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910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220746"/>
            <a:ext cx="10515600" cy="26051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Местоположение заповедника «</a:t>
            </a:r>
            <a:r>
              <a:rPr lang="ru-RU" dirty="0" err="1" smtClean="0"/>
              <a:t>Даурский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03959" y="488819"/>
            <a:ext cx="5364000" cy="63691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77200" y="2612572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Площадь-</a:t>
            </a:r>
            <a:r>
              <a:rPr lang="ru-RU" sz="3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49764 га</a:t>
            </a:r>
            <a:r>
              <a:rPr lang="ru-RU" sz="3600" dirty="0" smtClean="0"/>
              <a:t> 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758585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1486" y="0"/>
            <a:ext cx="10515600" cy="1325563"/>
          </a:xfrm>
        </p:spPr>
        <p:txBody>
          <a:bodyPr/>
          <a:lstStyle/>
          <a:p>
            <a:pPr algn="ctr"/>
            <a:r>
              <a:rPr lang="ru-RU" dirty="0" smtClean="0"/>
              <a:t>Озеро </a:t>
            </a:r>
            <a:r>
              <a:rPr lang="ru-RU" dirty="0" err="1" smtClean="0"/>
              <a:t>Зун</a:t>
            </a:r>
            <a:r>
              <a:rPr lang="ru-RU" dirty="0" smtClean="0"/>
              <a:t>-Торей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4082" y="1129620"/>
            <a:ext cx="7128000" cy="53415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91400" y="1567542"/>
            <a:ext cx="4800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Площадь- 285 км²;</a:t>
            </a:r>
          </a:p>
          <a:p>
            <a:r>
              <a:rPr lang="ru-RU" sz="2800" dirty="0" smtClean="0"/>
              <a:t>Глубина-не более 6, 76 м.</a:t>
            </a:r>
            <a:endParaRPr lang="ru-RU" sz="2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2082" y="3283698"/>
            <a:ext cx="4572638" cy="342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838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63643" y="2037897"/>
            <a:ext cx="3728357" cy="132556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530 видов сосудистых растений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460"/>
            <a:ext cx="8496000" cy="63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8983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09487" y="2536825"/>
            <a:ext cx="4926700" cy="1325563"/>
          </a:xfrm>
        </p:spPr>
        <p:txBody>
          <a:bodyPr/>
          <a:lstStyle/>
          <a:p>
            <a:r>
              <a:rPr lang="ru-RU" dirty="0" smtClean="0"/>
              <a:t>Более 20 видов водорослей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7487" y="1223094"/>
            <a:ext cx="6912000" cy="460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966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34043" y="1690688"/>
            <a:ext cx="10515600" cy="4351338"/>
          </a:xfrm>
        </p:spPr>
        <p:txBody>
          <a:bodyPr/>
          <a:lstStyle/>
          <a:p>
            <a:r>
              <a:rPr lang="ru-RU" dirty="0" smtClean="0"/>
              <a:t> 32 вида высших растений,</a:t>
            </a:r>
          </a:p>
          <a:p>
            <a:r>
              <a:rPr lang="ru-RU" dirty="0" smtClean="0"/>
              <a:t> 3 вида мхов ;</a:t>
            </a:r>
          </a:p>
          <a:p>
            <a:r>
              <a:rPr lang="ru-RU" dirty="0" smtClean="0"/>
              <a:t>4  вида лишайников, что составляет 18% от списка охраняемых растений региона. </a:t>
            </a:r>
          </a:p>
          <a:p>
            <a:endParaRPr lang="ru-RU" dirty="0" smtClean="0"/>
          </a:p>
          <a:p>
            <a:r>
              <a:rPr lang="ru-RU" dirty="0" smtClean="0"/>
              <a:t>52 видов млекопитающих, </a:t>
            </a:r>
          </a:p>
          <a:p>
            <a:r>
              <a:rPr lang="ru-RU" dirty="0" smtClean="0"/>
              <a:t>315 видов птиц </a:t>
            </a:r>
          </a:p>
          <a:p>
            <a:r>
              <a:rPr lang="ru-RU" dirty="0" smtClean="0"/>
              <a:t>31 вид насекомых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Охраняемые виды растений и животных: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129" y="3666489"/>
            <a:ext cx="4392000" cy="29261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929" y="4378659"/>
            <a:ext cx="3132000" cy="234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460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Редкие виды растений «Даурского» заповедника: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13" y="1527402"/>
            <a:ext cx="6732000" cy="5049000"/>
          </a:xfrm>
        </p:spPr>
      </p:pic>
      <p:sp>
        <p:nvSpPr>
          <p:cNvPr id="5" name="TextBox 4"/>
          <p:cNvSpPr txBox="1"/>
          <p:nvPr/>
        </p:nvSpPr>
        <p:spPr>
          <a:xfrm>
            <a:off x="7543799" y="2810105"/>
            <a:ext cx="42617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FF0000"/>
                </a:solidFill>
              </a:rPr>
              <a:t>Спаржа </a:t>
            </a:r>
            <a:r>
              <a:rPr lang="ru-RU" sz="4000" dirty="0" err="1" smtClean="0">
                <a:solidFill>
                  <a:srgbClr val="FF0000"/>
                </a:solidFill>
              </a:rPr>
              <a:t>коротколистная</a:t>
            </a:r>
            <a:endParaRPr lang="ru-RU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23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6356" y="2373539"/>
            <a:ext cx="4691743" cy="1325563"/>
          </a:xfrm>
        </p:spPr>
        <p:txBody>
          <a:bodyPr/>
          <a:lstStyle/>
          <a:p>
            <a:r>
              <a:rPr lang="ru-RU" dirty="0" err="1" smtClean="0">
                <a:solidFill>
                  <a:srgbClr val="FF0000"/>
                </a:solidFill>
              </a:rPr>
              <a:t>Неоттианте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клобучковая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57" y="1135516"/>
            <a:ext cx="5364000" cy="4261400"/>
          </a:xfrm>
        </p:spPr>
      </p:pic>
    </p:spTree>
    <p:extLst>
      <p:ext uri="{BB962C8B-B14F-4D97-AF65-F5344CB8AC3E}">
        <p14:creationId xmlns:p14="http://schemas.microsoft.com/office/powerpoint/2010/main" val="2749214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78386" y="2406196"/>
            <a:ext cx="5230585" cy="1325563"/>
          </a:xfrm>
        </p:spPr>
        <p:txBody>
          <a:bodyPr/>
          <a:lstStyle/>
          <a:p>
            <a:r>
              <a:rPr lang="ru-RU" dirty="0" err="1" smtClean="0">
                <a:solidFill>
                  <a:srgbClr val="FF0000"/>
                </a:solidFill>
              </a:rPr>
              <a:t>Трехбородник</a:t>
            </a:r>
            <a:r>
              <a:rPr lang="ru-RU" dirty="0" smtClean="0">
                <a:solidFill>
                  <a:srgbClr val="FF0000"/>
                </a:solidFill>
              </a:rPr>
              <a:t> китайский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29" y="1004888"/>
            <a:ext cx="6012000" cy="4776200"/>
          </a:xfrm>
        </p:spPr>
      </p:pic>
    </p:spTree>
    <p:extLst>
      <p:ext uri="{BB962C8B-B14F-4D97-AF65-F5344CB8AC3E}">
        <p14:creationId xmlns:p14="http://schemas.microsoft.com/office/powerpoint/2010/main" val="1780338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98972" y="2312194"/>
            <a:ext cx="3385457" cy="1325563"/>
          </a:xfrm>
        </p:spPr>
        <p:txBody>
          <a:bodyPr/>
          <a:lstStyle/>
          <a:p>
            <a:r>
              <a:rPr lang="ru-RU" dirty="0" err="1" smtClean="0">
                <a:solidFill>
                  <a:srgbClr val="FF0000"/>
                </a:solidFill>
              </a:rPr>
              <a:t>Стерх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86" y="929925"/>
            <a:ext cx="6624000" cy="4843801"/>
          </a:xfrm>
        </p:spPr>
      </p:pic>
    </p:spTree>
    <p:extLst>
      <p:ext uri="{BB962C8B-B14F-4D97-AF65-F5344CB8AC3E}">
        <p14:creationId xmlns:p14="http://schemas.microsoft.com/office/powerpoint/2010/main" val="2334602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53792" y="2540794"/>
            <a:ext cx="4833407" cy="1325563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Японский журавль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94" y="1021217"/>
            <a:ext cx="6408000" cy="4806000"/>
          </a:xfrm>
        </p:spPr>
      </p:pic>
    </p:spTree>
    <p:extLst>
      <p:ext uri="{BB962C8B-B14F-4D97-AF65-F5344CB8AC3E}">
        <p14:creationId xmlns:p14="http://schemas.microsoft.com/office/powerpoint/2010/main" val="2804137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5 Ткаченко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351584" y="1555099"/>
            <a:ext cx="7488832" cy="53029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Реликтовые чайки, гнездящиеся на </a:t>
            </a:r>
            <a:r>
              <a:rPr lang="ru-RU" dirty="0" err="1" smtClean="0">
                <a:solidFill>
                  <a:srgbClr val="FF0000"/>
                </a:solidFill>
              </a:rPr>
              <a:t>Торейских</a:t>
            </a:r>
            <a:r>
              <a:rPr lang="ru-RU" dirty="0" smtClean="0">
                <a:solidFill>
                  <a:srgbClr val="FF0000"/>
                </a:solidFill>
              </a:rPr>
              <a:t> озерах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76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aurskii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2400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368718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Biologi_viyasnili_chto_sderjivaet_rost_massi_tela_ptic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624706" y="1736406"/>
            <a:ext cx="4840076" cy="489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3552" y="332656"/>
            <a:ext cx="8229600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 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Дрофа </a:t>
            </a:r>
            <a:r>
              <a:rPr lang="ru-RU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Дыбовского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глобально уязвимый вид 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887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75914" y="2396399"/>
            <a:ext cx="3516086" cy="1325563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Сухонос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Содержимое 3" descr="gusi_1_1.jpe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3788" y="913670"/>
            <a:ext cx="8467155" cy="5148000"/>
          </a:xfrm>
        </p:spPr>
      </p:pic>
    </p:spTree>
    <p:extLst>
      <p:ext uri="{BB962C8B-B14F-4D97-AF65-F5344CB8AC3E}">
        <p14:creationId xmlns:p14="http://schemas.microsoft.com/office/powerpoint/2010/main" val="4186628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97834" y="2275567"/>
            <a:ext cx="3165566" cy="1325563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Черный журавль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Содержимое 3" descr="e6b495e74e5c142103d5738781076954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35272" y="703358"/>
            <a:ext cx="8140697" cy="5400000"/>
          </a:xfrm>
        </p:spPr>
      </p:pic>
    </p:spTree>
    <p:extLst>
      <p:ext uri="{BB962C8B-B14F-4D97-AF65-F5344CB8AC3E}">
        <p14:creationId xmlns:p14="http://schemas.microsoft.com/office/powerpoint/2010/main" val="3145213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08471" y="2161267"/>
            <a:ext cx="4283529" cy="1325563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Красавка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Содержимое 3" descr="3043c12f7840e69d881f2236444e95ea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438757"/>
            <a:ext cx="7776000" cy="5861160"/>
          </a:xfrm>
        </p:spPr>
      </p:pic>
    </p:spTree>
    <p:extLst>
      <p:ext uri="{BB962C8B-B14F-4D97-AF65-F5344CB8AC3E}">
        <p14:creationId xmlns:p14="http://schemas.microsoft.com/office/powerpoint/2010/main" val="2886135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1871" y="20112"/>
            <a:ext cx="10515600" cy="1325563"/>
          </a:xfrm>
        </p:spPr>
        <p:txBody>
          <a:bodyPr/>
          <a:lstStyle/>
          <a:p>
            <a:pPr algn="ctr"/>
            <a:r>
              <a:rPr lang="ru-RU" dirty="0" smtClean="0"/>
              <a:t>Кольцевание птиц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5675"/>
            <a:ext cx="5801784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385" y="2677008"/>
            <a:ext cx="6228000" cy="416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230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67" y="356128"/>
            <a:ext cx="6624736" cy="60155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7690757" y="2090057"/>
            <a:ext cx="2808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FF0000"/>
                </a:solidFill>
              </a:rPr>
              <a:t>Тарбаган</a:t>
            </a:r>
            <a:endParaRPr lang="ru-RU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935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42" y="473730"/>
            <a:ext cx="7512835" cy="56346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8198905" y="2583157"/>
            <a:ext cx="33780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err="1" smtClean="0">
                <a:solidFill>
                  <a:srgbClr val="FF0000"/>
                </a:solidFill>
              </a:rPr>
              <a:t>Даурский</a:t>
            </a:r>
            <a:r>
              <a:rPr lang="ru-RU" sz="4000" dirty="0" smtClean="0">
                <a:solidFill>
                  <a:srgbClr val="FF0000"/>
                </a:solidFill>
              </a:rPr>
              <a:t> еж</a:t>
            </a:r>
            <a:endParaRPr lang="ru-RU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90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70" y="476672"/>
            <a:ext cx="7442448" cy="5688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8670471" y="2286000"/>
            <a:ext cx="27921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FF0000"/>
                </a:solidFill>
              </a:rPr>
              <a:t>Манул</a:t>
            </a:r>
            <a:endParaRPr lang="ru-RU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835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y_7439a4f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7039943" y="2756213"/>
            <a:ext cx="3960441" cy="2969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3552" y="-243408"/>
            <a:ext cx="8229600" cy="1219200"/>
          </a:xfrm>
        </p:spPr>
        <p:txBody>
          <a:bodyPr>
            <a:normAutofit fontScale="90000"/>
          </a:bodyPr>
          <a:lstStyle/>
          <a:p>
            <a:r>
              <a:rPr lang="ru-RU" dirty="0" err="1" smtClean="0">
                <a:solidFill>
                  <a:srgbClr val="FF0000"/>
                </a:solidFill>
              </a:rPr>
              <a:t>Дзерен</a:t>
            </a:r>
            <a:r>
              <a:rPr lang="ru-RU" dirty="0" smtClean="0">
                <a:solidFill>
                  <a:srgbClr val="FF0000"/>
                </a:solidFill>
              </a:rPr>
              <a:t> – забайкальская антилопа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Рисунок 4" descr="dzere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91748" y="975792"/>
            <a:ext cx="5940152" cy="4118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59764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y_4f12aa8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79576" y="836712"/>
            <a:ext cx="7560840" cy="5668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35560" y="-243408"/>
            <a:ext cx="8229600" cy="12192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Жаба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rgbClr val="FF0000"/>
                </a:solidFill>
              </a:rPr>
              <a:t>монгольская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552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aurskii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2400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80458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8829" y="0"/>
            <a:ext cx="10515600" cy="1325563"/>
          </a:xfrm>
        </p:spPr>
        <p:txBody>
          <a:bodyPr/>
          <a:lstStyle/>
          <a:p>
            <a:r>
              <a:rPr lang="ru-RU" dirty="0" smtClean="0"/>
              <a:t>Американские орнитологи в заповеднике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407" y="923245"/>
            <a:ext cx="7596000" cy="5697000"/>
          </a:xfrm>
        </p:spPr>
      </p:pic>
    </p:spTree>
    <p:extLst>
      <p:ext uri="{BB962C8B-B14F-4D97-AF65-F5344CB8AC3E}">
        <p14:creationId xmlns:p14="http://schemas.microsoft.com/office/powerpoint/2010/main" val="2527194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inus_krylovii1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279576" y="836712"/>
            <a:ext cx="7776864" cy="5832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8400" y="-243408"/>
            <a:ext cx="8229600" cy="1219200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Заказники: «Цасучейский бор»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40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895049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Biologi_viyasnili_chto_sderjivaet_rost_massi_tela_ptic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5720" y="1556792"/>
            <a:ext cx="4840076" cy="489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3552" y="332656"/>
            <a:ext cx="8229600" cy="12192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 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Дрофа </a:t>
            </a:r>
            <a:r>
              <a:rPr lang="ru-RU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Дыбовского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гнездится по окраине бора - глобально уязвимый вид 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825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367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79576" y="1556793"/>
            <a:ext cx="7632848" cy="51807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179816"/>
            <a:ext cx="8229600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Сибирская косуля </a:t>
            </a:r>
            <a:br>
              <a:rPr lang="ru-RU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самая крупная популяция в заповеднике  6тыс. особей (2011).</a:t>
            </a:r>
            <a:r>
              <a:rPr lang="ru-RU" dirty="0" smtClean="0">
                <a:solidFill>
                  <a:srgbClr val="FF0000"/>
                </a:solidFill>
              </a:rPr>
              <a:t> 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05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creenpaper-ru-29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19536" y="1052736"/>
            <a:ext cx="8352928" cy="5220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9536" y="-171400"/>
            <a:ext cx="8229600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В бору живет 20 особей волков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037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y_d32964ca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207568" y="836713"/>
            <a:ext cx="7632848" cy="57222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43672" y="260648"/>
            <a:ext cx="8229600" cy="12192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Заказник "Долина дзерена"</a:t>
            </a:r>
            <a:r>
              <a:rPr lang="ru-RU" b="1" i="1" dirty="0" smtClean="0">
                <a:solidFill>
                  <a:srgbClr val="FF0000"/>
                </a:solidFill>
              </a:rPr>
              <a:t/>
            </a:r>
            <a:br>
              <a:rPr lang="ru-RU" b="1" i="1" dirty="0" smtClean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103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671416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y_88f850c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91545" y="620688"/>
            <a:ext cx="8319853" cy="6048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91545" y="-181846"/>
            <a:ext cx="8229600" cy="12192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Урочище </a:t>
            </a:r>
            <a:r>
              <a:rPr lang="ru-RU" dirty="0" err="1" smtClean="0">
                <a:solidFill>
                  <a:srgbClr val="FF0000"/>
                </a:solidFill>
              </a:rPr>
              <a:t>Куку-Ходан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052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063552" y="-240467"/>
            <a:ext cx="8229600" cy="12192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Полудикие лошади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Содержимое 3" descr="y_4df3882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63552" y="764704"/>
            <a:ext cx="7992888" cy="5992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0535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42862"/>
            <a:ext cx="10515600" cy="1325563"/>
          </a:xfrm>
        </p:spPr>
        <p:txBody>
          <a:bodyPr/>
          <a:lstStyle/>
          <a:p>
            <a:pPr algn="ctr"/>
            <a:r>
              <a:rPr lang="ru-RU" dirty="0" smtClean="0"/>
              <a:t>История создания заповедника: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39101651"/>
              </p:ext>
            </p:extLst>
          </p:nvPr>
        </p:nvGraphicFramePr>
        <p:xfrm>
          <a:off x="838200" y="930442"/>
          <a:ext cx="10515600" cy="54703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14613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y_1dae7c3c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79576" y="1124745"/>
            <a:ext cx="7704856" cy="55876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5560" y="0"/>
            <a:ext cx="8229600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Урочище </a:t>
            </a:r>
            <a:r>
              <a:rPr lang="ru-RU" dirty="0" err="1" smtClean="0">
                <a:solidFill>
                  <a:srgbClr val="FF0000"/>
                </a:solidFill>
              </a:rPr>
              <a:t>Адун-Челон</a:t>
            </a:r>
            <a:r>
              <a:rPr lang="ru-RU" dirty="0" smtClean="0">
                <a:solidFill>
                  <a:srgbClr val="FF0000"/>
                </a:solidFill>
              </a:rPr>
              <a:t> –» табун каменных лошадей»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089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y_ab69a58a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775520" y="865810"/>
            <a:ext cx="8640960" cy="5992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063552" y="-243408"/>
            <a:ext cx="8229600" cy="12192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Адун-Челонский обоо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817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y_5586a7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29054"/>
            <a:ext cx="9144000" cy="6828946"/>
          </a:xfrm>
        </p:spPr>
      </p:pic>
    </p:spTree>
    <p:extLst>
      <p:ext uri="{BB962C8B-B14F-4D97-AF65-F5344CB8AC3E}">
        <p14:creationId xmlns:p14="http://schemas.microsoft.com/office/powerpoint/2010/main" val="124755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hoca_thumb_l_6.landsh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2400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6985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376736" y="843710"/>
            <a:ext cx="8229600" cy="1219200"/>
          </a:xfrm>
        </p:spPr>
        <p:txBody>
          <a:bodyPr>
            <a:normAutofit/>
          </a:bodyPr>
          <a:lstStyle/>
          <a:p>
            <a:pPr algn="ctr"/>
            <a:r>
              <a:rPr lang="ru-RU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9536" y="1866967"/>
            <a:ext cx="7524000" cy="466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483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42862"/>
            <a:ext cx="10515600" cy="1325563"/>
          </a:xfrm>
        </p:spPr>
        <p:txBody>
          <a:bodyPr/>
          <a:lstStyle/>
          <a:p>
            <a:pPr algn="ctr"/>
            <a:r>
              <a:rPr lang="ru-RU" dirty="0" smtClean="0"/>
              <a:t>История создания заповедника: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17547072"/>
              </p:ext>
            </p:extLst>
          </p:nvPr>
        </p:nvGraphicFramePr>
        <p:xfrm>
          <a:off x="838200" y="930442"/>
          <a:ext cx="10515600" cy="54703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81916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42862"/>
            <a:ext cx="10515600" cy="1325563"/>
          </a:xfrm>
        </p:spPr>
        <p:txBody>
          <a:bodyPr/>
          <a:lstStyle/>
          <a:p>
            <a:pPr algn="ctr"/>
            <a:r>
              <a:rPr lang="ru-RU" dirty="0" smtClean="0"/>
              <a:t>История создания заповедника: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8712384"/>
              </p:ext>
            </p:extLst>
          </p:nvPr>
        </p:nvGraphicFramePr>
        <p:xfrm>
          <a:off x="838200" y="962526"/>
          <a:ext cx="10515600" cy="55024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67672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42862"/>
            <a:ext cx="10515600" cy="1325563"/>
          </a:xfrm>
        </p:spPr>
        <p:txBody>
          <a:bodyPr/>
          <a:lstStyle/>
          <a:p>
            <a:pPr algn="ctr"/>
            <a:r>
              <a:rPr lang="ru-RU" dirty="0" smtClean="0"/>
              <a:t>История создания заповедника: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00702613"/>
              </p:ext>
            </p:extLst>
          </p:nvPr>
        </p:nvGraphicFramePr>
        <p:xfrm>
          <a:off x="838200" y="962526"/>
          <a:ext cx="10515600" cy="55024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59458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42862"/>
            <a:ext cx="10515600" cy="1325563"/>
          </a:xfrm>
        </p:spPr>
        <p:txBody>
          <a:bodyPr/>
          <a:lstStyle/>
          <a:p>
            <a:pPr algn="ctr"/>
            <a:r>
              <a:rPr lang="ru-RU" dirty="0" smtClean="0"/>
              <a:t>История создания заповедника: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64462140"/>
              </p:ext>
            </p:extLst>
          </p:nvPr>
        </p:nvGraphicFramePr>
        <p:xfrm>
          <a:off x="838200" y="978568"/>
          <a:ext cx="10515600" cy="54382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79516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2133</Words>
  <Application>Microsoft Office PowerPoint</Application>
  <PresentationFormat>Произвольный</PresentationFormat>
  <Paragraphs>176</Paragraphs>
  <Slides>54</Slides>
  <Notes>38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55" baseType="lpstr">
      <vt:lpstr>Тема Office</vt:lpstr>
      <vt:lpstr>Тема:  Государственный  природный биосферный  заповедник «Даурский</vt:lpstr>
      <vt:lpstr>Местоположение заповедника «Даурский»</vt:lpstr>
      <vt:lpstr>Презентация PowerPoint</vt:lpstr>
      <vt:lpstr>Презентация PowerPoint</vt:lpstr>
      <vt:lpstr>История создания заповедника:</vt:lpstr>
      <vt:lpstr>История создания заповедника:</vt:lpstr>
      <vt:lpstr>История создания заповедника:</vt:lpstr>
      <vt:lpstr>История создания заповедника:</vt:lpstr>
      <vt:lpstr>История создания заповедника:</vt:lpstr>
      <vt:lpstr>История создания заповедника:</vt:lpstr>
      <vt:lpstr>Презентация PowerPoint</vt:lpstr>
      <vt:lpstr>Презентация PowerPoint</vt:lpstr>
      <vt:lpstr>Презентация PowerPoint</vt:lpstr>
      <vt:lpstr>Заповедник «Даурский»</vt:lpstr>
      <vt:lpstr>Ландшафты заповедника: озеро Зун-Торей </vt:lpstr>
      <vt:lpstr>Озеро Барун -Торей</vt:lpstr>
      <vt:lpstr>Презентация PowerPoint</vt:lpstr>
      <vt:lpstr>  Зун-Торей                                 Барун-Торей</vt:lpstr>
      <vt:lpstr>Озеро Барун -Торей</vt:lpstr>
      <vt:lpstr>Озеро Зун-Торей</vt:lpstr>
      <vt:lpstr>530 видов сосудистых растений</vt:lpstr>
      <vt:lpstr>Более 20 видов водорослей</vt:lpstr>
      <vt:lpstr>Охраняемые виды растений и животных:</vt:lpstr>
      <vt:lpstr>Редкие виды растений «Даурского» заповедника:</vt:lpstr>
      <vt:lpstr>Неоттианте клобучковая</vt:lpstr>
      <vt:lpstr>Трехбородник китайский</vt:lpstr>
      <vt:lpstr>Стерх</vt:lpstr>
      <vt:lpstr>Японский журавль</vt:lpstr>
      <vt:lpstr>Реликтовые чайки, гнездящиеся на Торейских озерах</vt:lpstr>
      <vt:lpstr> Дрофа Дыбовского - глобально уязвимый вид </vt:lpstr>
      <vt:lpstr>Сухонос</vt:lpstr>
      <vt:lpstr>Черный журавль</vt:lpstr>
      <vt:lpstr>Красавка</vt:lpstr>
      <vt:lpstr>Кольцевание птиц</vt:lpstr>
      <vt:lpstr>Презентация PowerPoint</vt:lpstr>
      <vt:lpstr>Презентация PowerPoint</vt:lpstr>
      <vt:lpstr>Презентация PowerPoint</vt:lpstr>
      <vt:lpstr>Дзерен – забайкальская антилопа</vt:lpstr>
      <vt:lpstr>Жаба монгольская</vt:lpstr>
      <vt:lpstr>Американские орнитологи в заповеднике</vt:lpstr>
      <vt:lpstr>Заказники: «Цасучейский бор»</vt:lpstr>
      <vt:lpstr>Презентация PowerPoint</vt:lpstr>
      <vt:lpstr> Дрофа Дыбовского гнездится по окраине бора - глобально уязвимый вид </vt:lpstr>
      <vt:lpstr>Сибирская косуля  самая крупная популяция в заповеднике  6тыс. особей (2011). </vt:lpstr>
      <vt:lpstr>В бору живет 20 особей волков</vt:lpstr>
      <vt:lpstr>Заказник "Долина дзерена" </vt:lpstr>
      <vt:lpstr>Презентация PowerPoint</vt:lpstr>
      <vt:lpstr>Урочище Куку-Ходан</vt:lpstr>
      <vt:lpstr>Полудикие лошади</vt:lpstr>
      <vt:lpstr>Урочище Адун-Челон –» табун каменных лошадей»</vt:lpstr>
      <vt:lpstr>Адун-Челонский обоо</vt:lpstr>
      <vt:lpstr>Презентация PowerPoint</vt:lpstr>
      <vt:lpstr>Презентация PowerPoint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Тема:  Государственный  природный биосферный  заповедник «Даурский</dc:title>
  <dc:creator>BEST</dc:creator>
  <cp:lastModifiedBy>EGF</cp:lastModifiedBy>
  <cp:revision>21</cp:revision>
  <dcterms:created xsi:type="dcterms:W3CDTF">2016-10-19T13:33:10Z</dcterms:created>
  <dcterms:modified xsi:type="dcterms:W3CDTF">2016-10-26T23:31:57Z</dcterms:modified>
</cp:coreProperties>
</file>