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7" r:id="rId2"/>
    <p:sldId id="258" r:id="rId3"/>
    <p:sldId id="261" r:id="rId4"/>
    <p:sldId id="262" r:id="rId5"/>
    <p:sldId id="260" r:id="rId6"/>
    <p:sldId id="263" r:id="rId7"/>
    <p:sldId id="280" r:id="rId8"/>
    <p:sldId id="267" r:id="rId9"/>
    <p:sldId id="266" r:id="rId10"/>
    <p:sldId id="264" r:id="rId11"/>
    <p:sldId id="268" r:id="rId12"/>
    <p:sldId id="273" r:id="rId13"/>
    <p:sldId id="274" r:id="rId14"/>
    <p:sldId id="275" r:id="rId15"/>
    <p:sldId id="276" r:id="rId16"/>
    <p:sldId id="286" r:id="rId17"/>
    <p:sldId id="287" r:id="rId18"/>
    <p:sldId id="282" r:id="rId19"/>
    <p:sldId id="283" r:id="rId20"/>
    <p:sldId id="284" r:id="rId21"/>
    <p:sldId id="285" r:id="rId22"/>
    <p:sldId id="259" r:id="rId23"/>
    <p:sldId id="269" r:id="rId24"/>
    <p:sldId id="270" r:id="rId25"/>
    <p:sldId id="281" r:id="rId26"/>
    <p:sldId id="271" r:id="rId27"/>
    <p:sldId id="272" r:id="rId28"/>
    <p:sldId id="290" r:id="rId29"/>
    <p:sldId id="265" r:id="rId30"/>
    <p:sldId id="277" r:id="rId31"/>
    <p:sldId id="289" r:id="rId32"/>
    <p:sldId id="278" r:id="rId33"/>
    <p:sldId id="279" r:id="rId3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0969" autoAdjust="0"/>
  </p:normalViewPr>
  <p:slideViewPr>
    <p:cSldViewPr snapToGrid="0">
      <p:cViewPr varScale="1">
        <p:scale>
          <a:sx n="56" d="100"/>
          <a:sy n="56" d="100"/>
        </p:scale>
        <p:origin x="12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7FE798-CB29-4286-9A82-84F73E17D692}" type="datetimeFigureOut">
              <a:rPr lang="ru-RU" smtClean="0"/>
              <a:t>27.10.2016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E578D4-FF77-4A3F-B647-FFDAEC501E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4005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A0%D0%B5%D0%BA%D1%80%D0%B5%D0%B0%D1%86%D0%B8%D1%8F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ru.wikipedia.org/wiki/%D0%AD%D0%BA%D0%BE%D0%BB%D0%BE%D0%B3%D0%B8%D1%8F" TargetMode="Externa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F%D0%B5%D1%82%D1%80%D0%BE%D0%B3%D0%BB%D0%B8%D1%84%D1%8B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Природные комплексы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Алханая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представляют собой особую экологическую, историческую и эстетическую ценность. В отличие от заповедников, значительные части площади национального парка открыты для регулированного посещения. Среди задач этой ООПТ — разработка и внедрение научных методов сохранения природных комплексов в условиях 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Рекреация"/>
              </a:rPr>
              <a:t>рекреационного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использования, 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Экология"/>
              </a:rPr>
              <a:t>экологическое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воспитание и просвещение населения, развитие экологического, познавательного и паломнического туризма. Для успешного решения задач в парке выделены следующие основные зоны: заповедная, мест массового отдыха со специально разработанными туристическими маршрутами, а также зона объектов или участков, где ведутся научные исследования.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E578D4-FF77-4A3F-B647-FFDAEC501E28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71100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Природа округа живописна и своеобразна. Поверхность в основном гористая.  Отвесные скалы и узкие ущелья, по которым низвергаются водопады, вековая тайга и целебные источники создают изумительную красоту.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Алханай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имеет богатый растительный и животный мир, сформировавшийся на стыке степей, лесов и высокогорий. Здесь отмечено более 340 видов растений, около 180 из которых находит применение в официальной и народной, в том числе тибетской медицине.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E578D4-FF77-4A3F-B647-FFDAEC501E28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57345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200" dirty="0" smtClean="0">
                <a:solidFill>
                  <a:schemeClr val="tx1"/>
                </a:solidFill>
              </a:rPr>
              <a:t>Распределение растительности на территории парка подчинено законам высотной поясности. Лесостепной пояс, господствующий у подножия горного массива, сменяется лесным поясом, а выше - </a:t>
            </a:r>
            <a:r>
              <a:rPr lang="ru-RU" altLang="ru-RU" sz="1200" dirty="0" err="1" smtClean="0">
                <a:solidFill>
                  <a:schemeClr val="tx1"/>
                </a:solidFill>
              </a:rPr>
              <a:t>кедровостланиково</a:t>
            </a:r>
            <a:r>
              <a:rPr lang="ru-RU" altLang="ru-RU" sz="1200" dirty="0" smtClean="0">
                <a:solidFill>
                  <a:schemeClr val="tx1"/>
                </a:solidFill>
              </a:rPr>
              <a:t>-лиственничным редколесьем </a:t>
            </a:r>
            <a:r>
              <a:rPr lang="ru-RU" altLang="ru-RU" sz="1200" dirty="0" err="1" smtClean="0">
                <a:solidFill>
                  <a:schemeClr val="tx1"/>
                </a:solidFill>
              </a:rPr>
              <a:t>подгольцового</a:t>
            </a:r>
            <a:r>
              <a:rPr lang="ru-RU" altLang="ru-RU" sz="1200" dirty="0" smtClean="0">
                <a:solidFill>
                  <a:schemeClr val="tx1"/>
                </a:solidFill>
              </a:rPr>
              <a:t> пояса. </a:t>
            </a:r>
            <a:r>
              <a:rPr lang="ru-RU" altLang="ru-RU" sz="1200" dirty="0" err="1" smtClean="0">
                <a:solidFill>
                  <a:schemeClr val="tx1"/>
                </a:solidFill>
              </a:rPr>
              <a:t>Гольцовый</a:t>
            </a:r>
            <a:r>
              <a:rPr lang="ru-RU" altLang="ru-RU" sz="1200" dirty="0" smtClean="0">
                <a:solidFill>
                  <a:schemeClr val="tx1"/>
                </a:solidFill>
              </a:rPr>
              <a:t> пояс выражен слабо.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E578D4-FF77-4A3F-B647-FFDAEC501E28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71611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8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latin typeface="Verdana"/>
                <a:ea typeface="Times New Roman"/>
              </a:rPr>
              <a:t>Гора </a:t>
            </a:r>
            <a:r>
              <a:rPr lang="ru-RU" sz="1200" dirty="0" err="1" smtClean="0">
                <a:solidFill>
                  <a:srgbClr val="000000"/>
                </a:solidFill>
                <a:latin typeface="Verdana"/>
                <a:ea typeface="Times New Roman"/>
              </a:rPr>
              <a:t>Алханай</a:t>
            </a:r>
            <a:r>
              <a:rPr lang="ru-RU" sz="1200" dirty="0" smtClean="0">
                <a:solidFill>
                  <a:srgbClr val="000000"/>
                </a:solidFill>
                <a:latin typeface="Verdana"/>
                <a:ea typeface="Times New Roman"/>
              </a:rPr>
              <a:t> – самая высокая точка </a:t>
            </a:r>
            <a:r>
              <a:rPr lang="ru-RU" sz="1200" dirty="0" err="1" smtClean="0">
                <a:solidFill>
                  <a:srgbClr val="000000"/>
                </a:solidFill>
                <a:latin typeface="Verdana"/>
                <a:ea typeface="Times New Roman"/>
              </a:rPr>
              <a:t>Алханайского</a:t>
            </a:r>
            <a:r>
              <a:rPr lang="ru-RU" sz="1200" dirty="0" smtClean="0">
                <a:solidFill>
                  <a:srgbClr val="000000"/>
                </a:solidFill>
                <a:latin typeface="Verdana"/>
                <a:ea typeface="Times New Roman"/>
              </a:rPr>
              <a:t> горного массива, она издавна служит основой культа в религии бурят. Вершину </a:t>
            </a:r>
            <a:r>
              <a:rPr lang="ru-RU" sz="1200" dirty="0" err="1" smtClean="0">
                <a:solidFill>
                  <a:srgbClr val="000000"/>
                </a:solidFill>
                <a:latin typeface="Verdana"/>
                <a:ea typeface="Times New Roman"/>
              </a:rPr>
              <a:t>Алха­ная</a:t>
            </a:r>
            <a:r>
              <a:rPr lang="ru-RU" sz="1200" dirty="0" smtClean="0">
                <a:solidFill>
                  <a:srgbClr val="000000"/>
                </a:solidFill>
                <a:latin typeface="Verdana"/>
                <a:ea typeface="Times New Roman"/>
              </a:rPr>
              <a:t> называют обителью божеств. На горе </a:t>
            </a:r>
            <a:r>
              <a:rPr lang="ru-RU" sz="1200" dirty="0" err="1" smtClean="0">
                <a:solidFill>
                  <a:srgbClr val="000000"/>
                </a:solidFill>
                <a:latin typeface="Verdana"/>
                <a:ea typeface="Times New Roman"/>
              </a:rPr>
              <a:t>Алханай</a:t>
            </a:r>
            <a:r>
              <a:rPr lang="ru-RU" sz="1200" dirty="0" smtClean="0">
                <a:solidFill>
                  <a:srgbClr val="000000"/>
                </a:solidFill>
                <a:latin typeface="Verdana"/>
                <a:ea typeface="Times New Roman"/>
              </a:rPr>
              <a:t> есть </a:t>
            </a:r>
            <a:r>
              <a:rPr lang="ru-RU" sz="1200" dirty="0" err="1" smtClean="0">
                <a:solidFill>
                  <a:srgbClr val="000000"/>
                </a:solidFill>
                <a:latin typeface="Verdana"/>
                <a:ea typeface="Times New Roman"/>
              </a:rPr>
              <a:t>обоо</a:t>
            </a:r>
            <a:r>
              <a:rPr lang="ru-RU" sz="1200" dirty="0" smtClean="0">
                <a:solidFill>
                  <a:srgbClr val="000000"/>
                </a:solidFill>
                <a:latin typeface="Verdana"/>
                <a:ea typeface="Times New Roman"/>
              </a:rPr>
              <a:t> – место жертвоприношений с сухой веточкой, на которой подвязаны лоскутки материи. По периметру плоской вершины горы </a:t>
            </a:r>
            <a:r>
              <a:rPr lang="ru-RU" sz="1200" dirty="0" err="1" smtClean="0">
                <a:solidFill>
                  <a:srgbClr val="000000"/>
                </a:solidFill>
                <a:latin typeface="Verdana"/>
                <a:ea typeface="Times New Roman"/>
              </a:rPr>
              <a:t>Алханай</a:t>
            </a:r>
            <a:r>
              <a:rPr lang="ru-RU" sz="1200" dirty="0" smtClean="0">
                <a:solidFill>
                  <a:srgbClr val="000000"/>
                </a:solidFill>
                <a:latin typeface="Verdana"/>
                <a:ea typeface="Times New Roman"/>
              </a:rPr>
              <a:t> проложена тропа, по ней верующие совершают обход с чтением молитв вокруг священной вершины..</a:t>
            </a:r>
            <a:endParaRPr lang="ru-RU" sz="1200" dirty="0" smtClean="0"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100" dirty="0" smtClean="0">
                <a:latin typeface="+mn-lt"/>
                <a:ea typeface="Calibri"/>
                <a:cs typeface="Times New Roman"/>
              </a:rPr>
              <a:t> </a:t>
            </a:r>
            <a:endParaRPr lang="ru-RU" sz="1100" dirty="0" smtClean="0">
              <a:effectLst/>
              <a:latin typeface="+mn-lt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E578D4-FF77-4A3F-B647-FFDAEC501E28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4925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solidFill>
                  <a:srgbClr val="000000"/>
                </a:solidFill>
                <a:latin typeface="Verdana"/>
                <a:ea typeface="Calibri"/>
                <a:cs typeface="Times New Roman"/>
              </a:rPr>
              <a:t>Самое любопытное место здесь естественный грот, в своде которого есть трещина, уходящая в глубину скалы, и из нее сочится вода, которая считается целебной. Здесь делают жерт­воприношения рисом, монетами, табаком, к сосне привязывают лоскутки материи – просьба к горному духу даровать здоровье, богатство и благополучие.</a:t>
            </a:r>
            <a:endParaRPr lang="ru-RU" sz="1200" dirty="0" smtClean="0">
              <a:effectLst/>
              <a:latin typeface="+mn-lt"/>
              <a:ea typeface="Calibri"/>
              <a:cs typeface="Times New Roman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чуть выше расположена скала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Загуурди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(Промежуточный мир).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месторасположение промежуточного мира, где 49 дней витает душа умершего, после чего она должна пройти свое перерождение.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E578D4-FF77-4A3F-B647-FFDAEC501E28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28654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dirty="0" smtClean="0">
                <a:solidFill>
                  <a:srgbClr val="000000"/>
                </a:solidFill>
                <a:latin typeface="Verdana"/>
                <a:ea typeface="Calibri"/>
                <a:cs typeface="Times New Roman"/>
              </a:rPr>
              <a:t>Щель грешников– естественное нагромождение ее обломков, образующих узкий сквозной проход длиной 2.5 метра. Проход в скале  —своеобразное чистилище: если человек свободно пролез через эту щель между глыбами, значит он не грешен и </a:t>
            </a:r>
            <a:r>
              <a:rPr lang="ru-RU" sz="1200" dirty="0" err="1" smtClean="0">
                <a:solidFill>
                  <a:srgbClr val="000000"/>
                </a:solidFill>
                <a:latin typeface="Verdana"/>
                <a:ea typeface="Calibri"/>
                <a:cs typeface="Times New Roman"/>
              </a:rPr>
              <a:t>Алханай</a:t>
            </a:r>
            <a:r>
              <a:rPr lang="ru-RU" sz="1200" dirty="0" smtClean="0">
                <a:solidFill>
                  <a:srgbClr val="000000"/>
                </a:solidFill>
                <a:latin typeface="Verdana"/>
                <a:ea typeface="Calibri"/>
                <a:cs typeface="Times New Roman"/>
              </a:rPr>
              <a:t> его принимает, если он не может пролезть или боится, то </a:t>
            </a:r>
            <a:r>
              <a:rPr lang="ru-RU" sz="1200" dirty="0" err="1" smtClean="0">
                <a:solidFill>
                  <a:srgbClr val="000000"/>
                </a:solidFill>
                <a:latin typeface="Verdana"/>
                <a:ea typeface="Calibri"/>
                <a:cs typeface="Times New Roman"/>
              </a:rPr>
              <a:t>Алханай</a:t>
            </a:r>
            <a:r>
              <a:rPr lang="ru-RU" sz="1200" dirty="0" smtClean="0">
                <a:solidFill>
                  <a:srgbClr val="000000"/>
                </a:solidFill>
                <a:latin typeface="Verdana"/>
                <a:ea typeface="Calibri"/>
                <a:cs typeface="Times New Roman"/>
              </a:rPr>
              <a:t> его не принима­ет, поскольку человеку мешают грехи (отсюда и  название останца – «Щель грешников».)</a:t>
            </a:r>
            <a:endParaRPr lang="ru-RU" sz="1200" dirty="0" smtClean="0">
              <a:latin typeface="+mn-lt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dirty="0" smtClean="0">
                <a:solidFill>
                  <a:srgbClr val="000000"/>
                </a:solidFill>
                <a:latin typeface="Verdana"/>
                <a:ea typeface="Calibri"/>
                <a:cs typeface="Times New Roman"/>
              </a:rPr>
              <a:t> </a:t>
            </a:r>
            <a:endParaRPr lang="ru-RU" sz="1200" dirty="0" smtClean="0">
              <a:latin typeface="+mn-lt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E578D4-FF77-4A3F-B647-FFDAEC501E28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79645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ru-RU" altLang="ru-RU" sz="1200" dirty="0" smtClean="0"/>
              <a:t>Паломники здесь совершают ритуальные обряды и просят у </a:t>
            </a:r>
            <a:r>
              <a:rPr lang="ru-RU" altLang="ru-RU" sz="1200" dirty="0" err="1" smtClean="0"/>
              <a:t>Эхын</a:t>
            </a:r>
            <a:r>
              <a:rPr lang="ru-RU" altLang="ru-RU" sz="1200" dirty="0" smtClean="0"/>
              <a:t> Умай души детей, дабы размножался их род. Они развешивают вокруг грота на деревьях </a:t>
            </a:r>
            <a:r>
              <a:rPr lang="ru-RU" altLang="ru-RU" sz="1200" dirty="0" err="1" smtClean="0"/>
              <a:t>хадаки</a:t>
            </a:r>
            <a:r>
              <a:rPr lang="ru-RU" altLang="ru-RU" sz="1200" dirty="0" smtClean="0"/>
              <a:t>, детские распашонки, </a:t>
            </a:r>
            <a:r>
              <a:rPr lang="ru-RU" altLang="ru-RU" sz="1200" dirty="0" err="1" smtClean="0"/>
              <a:t>тэрлики</a:t>
            </a:r>
            <a:r>
              <a:rPr lang="ru-RU" altLang="ru-RU" sz="1200" dirty="0" smtClean="0"/>
              <a:t>, ползунки, пинетки. И самое интересное, то, что у входа в пещеру есть небольшая ямка. Это рыли люди, в основном, женщины, выпрашивая у Дара </a:t>
            </a:r>
            <a:r>
              <a:rPr lang="ru-RU" altLang="ru-RU" sz="1200" dirty="0" err="1" smtClean="0"/>
              <a:t>Эхэ</a:t>
            </a:r>
            <a:r>
              <a:rPr lang="ru-RU" altLang="ru-RU" sz="1200" dirty="0" smtClean="0"/>
              <a:t> (чрево матери) детей. В этой ямке женщина, протянув руку, должна взять то, что попадается в руку; если нет ничего, то буквально выковыривает из ямки камушки. Это удается не всем. Камушек, добытый из священных недр </a:t>
            </a:r>
            <a:r>
              <a:rPr lang="ru-RU" altLang="ru-RU" sz="1200" dirty="0" err="1" smtClean="0"/>
              <a:t>Алханая</a:t>
            </a:r>
            <a:r>
              <a:rPr lang="ru-RU" altLang="ru-RU" sz="1200" dirty="0" smtClean="0"/>
              <a:t>, люди ставят дома на самом почетном месте, веря в силу </a:t>
            </a:r>
            <a:r>
              <a:rPr lang="ru-RU" altLang="ru-RU" sz="1200" dirty="0" err="1" smtClean="0"/>
              <a:t>Алханая</a:t>
            </a:r>
            <a:r>
              <a:rPr lang="ru-RU" altLang="ru-RU" sz="1200" dirty="0" smtClean="0"/>
              <a:t>.</a:t>
            </a:r>
          </a:p>
          <a:p>
            <a:pPr eaLnBrk="1" hangingPunct="1"/>
            <a:endParaRPr lang="ru-RU" altLang="ru-RU" sz="120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E578D4-FF77-4A3F-B647-FFDAEC501E28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14855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/>
              <a:t>. Лечебные </a:t>
            </a:r>
            <a:r>
              <a:rPr lang="ru-RU" sz="1200" dirty="0" err="1" smtClean="0"/>
              <a:t>источники,их</a:t>
            </a:r>
            <a:r>
              <a:rPr lang="ru-RU" sz="1200" dirty="0" smtClean="0"/>
              <a:t> девять, каждый из них излечивает от каких либо заболеваний.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E578D4-FF77-4A3F-B647-FFDAEC501E28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58691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После пещеры тропа опять пошла вниз, мимо камней, выложенных паломниками,…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 таких «столбиков» стоят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больше сотни и занимали большую площадь на склоне.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E578D4-FF77-4A3F-B647-FFDAEC501E28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15494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Алханай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является не только уникальным природным феноменом, но и сокровищницей материальной и духовной культуры. Известно, что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Алханай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относится к пяти священным вершинам северного буддизма Глава буддийского духовенства Его святейшество Далай-Лама XIV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Данзан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Жамсо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1991 г. специально посетил культовые места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Алханая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Такая слава вызывает популярность и уважение к этой святыне далеко за пределами Агинской степи. Дальнейшее возрождение буддизма в нашей стране и возрастающий интерес к этой религии с каждым годом увеличивает поток туристов и паломников, стремящихся к священным местам и целебным источникам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Алханая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E578D4-FF77-4A3F-B647-FFDAEC501E28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94050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Алханайское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обоо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занимает центральное место в системе проводимых буддистских обрядов, связанных с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Алханайским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природно-культовым ком­плексом. Построено в конце 19 века и расположено на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залесенной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сопке в 1 км к северу от памятной ступы, возведенной в честь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Далай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Ламы XIV. Представляет собой комплекс культовых рукотворных купольных сооруже­ний из 53 каменных построек разной величины, называемых «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мунханами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(часовни). В самом центре композиции располагается наиболее крупный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мун­хан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символ «мировой горы» Сумеру.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E578D4-FF77-4A3F-B647-FFDAEC501E28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01530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>
                <a:solidFill>
                  <a:srgbClr val="FF0000"/>
                </a:solidFill>
              </a:rPr>
              <a:t>Посмотрю, и сердце замирает!</a:t>
            </a:r>
            <a:br>
              <a:rPr lang="ru-RU" sz="1200" dirty="0" smtClean="0">
                <a:solidFill>
                  <a:srgbClr val="FF0000"/>
                </a:solidFill>
              </a:rPr>
            </a:br>
            <a:r>
              <a:rPr lang="ru-RU" sz="1200" dirty="0" smtClean="0">
                <a:solidFill>
                  <a:srgbClr val="FF0000"/>
                </a:solidFill>
              </a:rPr>
              <a:t>И восторг, и радость через край!</a:t>
            </a:r>
            <a:br>
              <a:rPr lang="ru-RU" sz="1200" dirty="0" smtClean="0">
                <a:solidFill>
                  <a:srgbClr val="FF0000"/>
                </a:solidFill>
              </a:rPr>
            </a:br>
            <a:r>
              <a:rPr lang="ru-RU" sz="1200" dirty="0" smtClean="0">
                <a:solidFill>
                  <a:srgbClr val="FF0000"/>
                </a:solidFill>
              </a:rPr>
              <a:t>Горными вершинами мерцает </a:t>
            </a:r>
            <a:br>
              <a:rPr lang="ru-RU" sz="1200" dirty="0" smtClean="0">
                <a:solidFill>
                  <a:srgbClr val="FF0000"/>
                </a:solidFill>
              </a:rPr>
            </a:br>
            <a:r>
              <a:rPr lang="ru-RU" sz="1200" dirty="0" smtClean="0">
                <a:solidFill>
                  <a:srgbClr val="FF0000"/>
                </a:solidFill>
              </a:rPr>
              <a:t>Надо мной красавец </a:t>
            </a:r>
            <a:r>
              <a:rPr lang="ru-RU" sz="1200" dirty="0" err="1" smtClean="0">
                <a:solidFill>
                  <a:srgbClr val="FF0000"/>
                </a:solidFill>
              </a:rPr>
              <a:t>Алханай</a:t>
            </a:r>
            <a:r>
              <a:rPr lang="ru-RU" sz="1200" dirty="0" smtClean="0">
                <a:solidFill>
                  <a:srgbClr val="FF0000"/>
                </a:solidFill>
              </a:rPr>
              <a:t>!»</a:t>
            </a:r>
            <a:br>
              <a:rPr lang="ru-RU" sz="1200" dirty="0" smtClean="0">
                <a:solidFill>
                  <a:srgbClr val="FF0000"/>
                </a:solidFill>
              </a:rPr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E578D4-FF77-4A3F-B647-FFDAEC501E28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57636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Алханайское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обоо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занимает центральное место в системе проводимых буддистских обрядов, связанных с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Алханайским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природно-культовым ком­плексом. Построено в конце 19 века и расположено на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залесенной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сопке в 1 км к северу от памятной ступы, возведенной в честь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Далай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Ламы XIV. Представляет собой комплекс культовых рукотворных купольных сооруже­ний из 53 каменных построек разной величины, называемых «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мунханами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(часовни). В самом центре композиции располагается наиболее крупный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мун­хан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символ «мировой горы» Сумеру.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E578D4-FF77-4A3F-B647-FFDAEC501E28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33602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рамках проведения юбилейных мероприятий, по­священных 250-летию официального признания буддиз­ма как религии в России, 22 июля 1991 года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Алханай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по­сетил и освятил большим молебном под сводами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Уудэн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Сумэ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(Храма Ворот) глава буддийского духовенства мира Его Святейшество Далай-лама XIV. Со своими учениками и последователями из Индии и Тибета, в присутствии буддистских священнослужителей из местных дацанов и огромном скоплении верующих он помолился за чи­стоту природы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Алханая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подтвердил важное значение этого сакрального объекта для всех верующих будди­стов мира.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E578D4-FF77-4A3F-B647-FFDAEC501E28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445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Национальный парк «</a:t>
            </a:r>
            <a:r>
              <a:rPr lang="ru-RU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Алханай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находится на территории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Дульдургинского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района Агинского Бурятского округа Забайкальского края в 28 км от с. Дульдурга и 200 км в юго-восточном направлении от г. Читы.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E578D4-FF77-4A3F-B647-FFDAEC501E28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03557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Площадь территории национального парка «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Алханай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равна 141 997 га (площадь заповедной зоны – 19919 га, особо охраняемой зоны – 11281 га, зоны обслуживания посетителей – 110 га, зоны хозяйственно-рекреационной деятельности – 4450 га, зоны познавательного туризма – 73877 га). Площадь охранной зоны составляет 10535,5 га, зоны традиционного хозяйственного землепользования – 28597 га.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E578D4-FF77-4A3F-B647-FFDAEC501E28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87576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 необходимости создания национального парка на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Алханае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конце 90-х годов неоднократно писалось на страницах местной печати, данный вопрос поднимался на региональных совещаниях, конференциях.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1995-96 гг. общественной экологической организации Забайкальскому центру по сохранению биоразнообразия (ЗЦСБ) удалось объединить все местные инициативы на разработку проекта Обоснования национального парка «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Алханай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». Данный проект получил финансовую поддержку Московского отделения фонда ИСАР (ISAR), Администрации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Дульдургинского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района Агинского Бурятского автономного округа и Комитета охраны окружающей среды и природных ресурсов Агинского Бурятского автономного округа.</a:t>
            </a:r>
            <a:b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E578D4-FF77-4A3F-B647-FFDAEC501E28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51221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 мая 1999 года подписанием Постановления Председателем Правительства Российской Федерации «О создании в Агинском Бурятском автономном округе национального парка «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Алханай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№533 завершилась крупная общественная кампания по созданию национального парка «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Алханай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</a:t>
            </a:r>
            <a:b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E578D4-FF77-4A3F-B647-FFDAEC501E28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80318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 настоящему времени два уникальных объекта данной территории — Храм-Ворота и вершина горы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Алханай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— имеют статус памятников природы регионального значения.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Памятник природы, согласно функциональному зонированию нац. парка, расположен в особо охраняемой зоне, где разрешены путешествия по обозначенным маршрутам, познавательные экскурсии, организованные отделением по туризму парка.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Алханайские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ворота являются культовым буддийским объектом. На внутренней стороне арки расположены 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Петроглифы"/>
              </a:rPr>
              <a:t>петроглифы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— наскальные рисунки древних людей. В центре арки находятся буддийские памятники: ступа и молельня. Назначение памятника духовное,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учебнопросветительское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эстетическое, туристское.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E578D4-FF77-4A3F-B647-FFDAEC501E28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58541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1200" dirty="0" smtClean="0"/>
              <a:t>Национальный парк «</a:t>
            </a:r>
            <a:r>
              <a:rPr lang="ru-RU" sz="1200" dirty="0" err="1" smtClean="0"/>
              <a:t>Алханай</a:t>
            </a:r>
            <a:r>
              <a:rPr lang="ru-RU" sz="1200" dirty="0" smtClean="0"/>
              <a:t>» расположен</a:t>
            </a:r>
          </a:p>
          <a:p>
            <a:pPr eaLnBrk="1" hangingPunct="1">
              <a:defRPr/>
            </a:pPr>
            <a:r>
              <a:rPr lang="ru-RU" sz="1200" dirty="0" smtClean="0"/>
              <a:t> в условиях резко континентального климата.</a:t>
            </a:r>
          </a:p>
          <a:p>
            <a:pPr eaLnBrk="1" hangingPunct="1">
              <a:defRPr/>
            </a:pPr>
            <a:r>
              <a:rPr lang="ru-RU" sz="1200" dirty="0" smtClean="0"/>
              <a:t>Средняя температура января: -22.4… –22.7 .</a:t>
            </a:r>
          </a:p>
          <a:p>
            <a:pPr eaLnBrk="1" hangingPunct="1">
              <a:defRPr/>
            </a:pPr>
            <a:r>
              <a:rPr lang="ru-RU" sz="1200" dirty="0" smtClean="0"/>
              <a:t>  Средняя температура июля: +18.3…+18.6 .</a:t>
            </a:r>
          </a:p>
          <a:p>
            <a:pPr eaLnBrk="1" hangingPunct="1">
              <a:defRPr/>
            </a:pPr>
            <a:r>
              <a:rPr lang="ru-RU" sz="1200" dirty="0" smtClean="0"/>
              <a:t> Годовая сумма осадков – 400 мм .</a:t>
            </a:r>
          </a:p>
          <a:p>
            <a:pPr eaLnBrk="1" hangingPunct="1">
              <a:defRPr/>
            </a:pPr>
            <a:r>
              <a:rPr lang="ru-RU" sz="1200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E578D4-FF77-4A3F-B647-FFDAEC501E28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33679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dirty="0" smtClean="0">
                <a:solidFill>
                  <a:schemeClr val="tx1"/>
                </a:solidFill>
              </a:rPr>
              <a:t>В гидрографическом отношении территория парка относится к бассейну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dirty="0" smtClean="0">
                <a:solidFill>
                  <a:schemeClr val="tx1"/>
                </a:solidFill>
              </a:rPr>
              <a:t> Верхнего Амура. Густота - от 0.1 км/кв. км до 0.8 км/ кв. км (в среднем 0.5 км/ кв. км).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dirty="0" smtClean="0">
                <a:solidFill>
                  <a:schemeClr val="tx1"/>
                </a:solidFill>
              </a:rPr>
              <a:t>По территории парка протекает 37 больших и малых ручьев (р. </a:t>
            </a:r>
            <a:r>
              <a:rPr lang="ru-RU" altLang="ru-RU" sz="1200" dirty="0" err="1" smtClean="0">
                <a:solidFill>
                  <a:schemeClr val="tx1"/>
                </a:solidFill>
              </a:rPr>
              <a:t>Иля</a:t>
            </a:r>
            <a:r>
              <a:rPr lang="ru-RU" altLang="ru-RU" sz="1200" dirty="0" smtClean="0">
                <a:solidFill>
                  <a:schemeClr val="tx1"/>
                </a:solidFill>
              </a:rPr>
              <a:t> и ее притоки).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dirty="0" smtClean="0">
                <a:solidFill>
                  <a:schemeClr val="tx1"/>
                </a:solidFill>
              </a:rPr>
              <a:t> Остальные водоемы парка - это преимущественно пойменные озера-старицы р. </a:t>
            </a:r>
            <a:r>
              <a:rPr lang="ru-RU" altLang="ru-RU" sz="1200" dirty="0" err="1" smtClean="0">
                <a:solidFill>
                  <a:schemeClr val="tx1"/>
                </a:solidFill>
              </a:rPr>
              <a:t>Иля</a:t>
            </a:r>
            <a:r>
              <a:rPr lang="ru-RU" altLang="ru-RU" sz="1200" dirty="0" smtClean="0">
                <a:solidFill>
                  <a:schemeClr val="tx1"/>
                </a:solidFill>
              </a:rPr>
              <a:t>.</a:t>
            </a:r>
            <a:endParaRPr lang="ru-RU" altLang="ru-RU" sz="1200" dirty="0" smtClean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E578D4-FF77-4A3F-B647-FFDAEC501E28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3784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AEBB-FBA7-4D98-B19C-5290146C6E56}" type="datetimeFigureOut">
              <a:rPr lang="ru-RU" smtClean="0"/>
              <a:t>27.10.2016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210A2-CD9D-4FCA-8751-9D1A49A7B2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3236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AEBB-FBA7-4D98-B19C-5290146C6E56}" type="datetimeFigureOut">
              <a:rPr lang="ru-RU" smtClean="0"/>
              <a:t>27.10.2016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210A2-CD9D-4FCA-8751-9D1A49A7B2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0611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AEBB-FBA7-4D98-B19C-5290146C6E56}" type="datetimeFigureOut">
              <a:rPr lang="ru-RU" smtClean="0"/>
              <a:t>27.10.2016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210A2-CD9D-4FCA-8751-9D1A49A7B2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5490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AEBB-FBA7-4D98-B19C-5290146C6E56}" type="datetimeFigureOut">
              <a:rPr lang="ru-RU" smtClean="0"/>
              <a:t>27.10.2016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210A2-CD9D-4FCA-8751-9D1A49A7B2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5391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AEBB-FBA7-4D98-B19C-5290146C6E56}" type="datetimeFigureOut">
              <a:rPr lang="ru-RU" smtClean="0"/>
              <a:t>27.10.2016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210A2-CD9D-4FCA-8751-9D1A49A7B2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3816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AEBB-FBA7-4D98-B19C-5290146C6E56}" type="datetimeFigureOut">
              <a:rPr lang="ru-RU" smtClean="0"/>
              <a:t>27.10.2016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210A2-CD9D-4FCA-8751-9D1A49A7B2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2992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AEBB-FBA7-4D98-B19C-5290146C6E56}" type="datetimeFigureOut">
              <a:rPr lang="ru-RU" smtClean="0"/>
              <a:t>27.10.2016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210A2-CD9D-4FCA-8751-9D1A49A7B2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9835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AEBB-FBA7-4D98-B19C-5290146C6E56}" type="datetimeFigureOut">
              <a:rPr lang="ru-RU" smtClean="0"/>
              <a:t>27.10.2016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210A2-CD9D-4FCA-8751-9D1A49A7B2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2606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AEBB-FBA7-4D98-B19C-5290146C6E56}" type="datetimeFigureOut">
              <a:rPr lang="ru-RU" smtClean="0"/>
              <a:t>27.10.2016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210A2-CD9D-4FCA-8751-9D1A49A7B2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5711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AEBB-FBA7-4D98-B19C-5290146C6E56}" type="datetimeFigureOut">
              <a:rPr lang="ru-RU" smtClean="0"/>
              <a:t>27.10.2016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210A2-CD9D-4FCA-8751-9D1A49A7B2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3359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AEBB-FBA7-4D98-B19C-5290146C6E56}" type="datetimeFigureOut">
              <a:rPr lang="ru-RU" smtClean="0"/>
              <a:t>27.10.2016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210A2-CD9D-4FCA-8751-9D1A49A7B2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8442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2AEBB-FBA7-4D98-B19C-5290146C6E56}" type="datetimeFigureOut">
              <a:rPr lang="ru-RU" smtClean="0"/>
              <a:t>27.10.2016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6210A2-CD9D-4FCA-8751-9D1A49A7B2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1393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s.drom.ru/1/pubs/4483/17539/333291.jpg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1" y="2817814"/>
            <a:ext cx="4962525" cy="3322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0" y="257970"/>
            <a:ext cx="59281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Национальный парк «</a:t>
            </a:r>
            <a:r>
              <a:rPr lang="ru-RU" sz="4000" b="1" dirty="0" err="1" smtClean="0">
                <a:solidFill>
                  <a:srgbClr val="FF0000"/>
                </a:solidFill>
              </a:rPr>
              <a:t>Алханай</a:t>
            </a:r>
            <a:r>
              <a:rPr lang="ru-RU" sz="4000" b="1" dirty="0" smtClean="0">
                <a:solidFill>
                  <a:srgbClr val="FF0000"/>
                </a:solidFill>
              </a:rPr>
              <a:t>»</a:t>
            </a:r>
            <a:endParaRPr lang="ru-RU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01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61732" y="1086959"/>
            <a:ext cx="9756000" cy="5559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84075" y="310552"/>
            <a:ext cx="8626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Окрестности национального парка «</a:t>
            </a:r>
            <a:r>
              <a:rPr lang="ru-RU" sz="3200" dirty="0" err="1" smtClean="0"/>
              <a:t>Алханай</a:t>
            </a:r>
            <a:r>
              <a:rPr lang="ru-RU" sz="3200" dirty="0" smtClean="0"/>
              <a:t>»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12380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89323" y="1121460"/>
            <a:ext cx="8676000" cy="550275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08694" y="396815"/>
            <a:ext cx="65388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Растительность национального парка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4006416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2667000" y="404664"/>
            <a:ext cx="6400800" cy="3801576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ru-RU" sz="3600" b="1" dirty="0"/>
              <a:t>Кедровый </a:t>
            </a:r>
            <a:r>
              <a:rPr lang="ru-RU" sz="3600" b="1" dirty="0" err="1"/>
              <a:t>стланник</a:t>
            </a:r>
            <a:endParaRPr lang="ru-RU" sz="3600" b="1" dirty="0"/>
          </a:p>
          <a:p>
            <a:pPr algn="ctr"/>
            <a:endParaRPr lang="ru-RU" b="1" dirty="0"/>
          </a:p>
        </p:txBody>
      </p:sp>
      <p:pic>
        <p:nvPicPr>
          <p:cNvPr id="1026" name="Picture 2" descr="C:\Users\Darima\Desktop\алханай\i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844" y="1027906"/>
            <a:ext cx="7380312" cy="537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200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2509292" y="766026"/>
            <a:ext cx="6400800" cy="347472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ru-RU" sz="4400" b="1" dirty="0"/>
              <a:t>Рододендрон </a:t>
            </a:r>
            <a:r>
              <a:rPr lang="ru-RU" sz="4400" b="1" dirty="0" err="1" smtClean="0"/>
              <a:t>даурский</a:t>
            </a:r>
            <a:endParaRPr lang="ru-RU" sz="4400" dirty="0" smtClean="0"/>
          </a:p>
          <a:p>
            <a:pPr algn="ctr"/>
            <a:endParaRPr lang="ru-RU" dirty="0"/>
          </a:p>
        </p:txBody>
      </p:sp>
      <p:pic>
        <p:nvPicPr>
          <p:cNvPr id="3074" name="Picture 2" descr="C:\Users\Darima\Desktop\i (1)рододендр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45184"/>
            <a:ext cx="4860000" cy="530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Darima\Desktop\алханай\1603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538" y="2015106"/>
            <a:ext cx="4392000" cy="468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771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2653890" y="461199"/>
            <a:ext cx="6400800" cy="347472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ru-RU" sz="4000" b="1" dirty="0"/>
              <a:t>Ольха кустарниковая</a:t>
            </a:r>
          </a:p>
        </p:txBody>
      </p:sp>
      <p:pic>
        <p:nvPicPr>
          <p:cNvPr id="2050" name="Picture 2" descr="C:\Users\Darima\Desktop\i (1)ольха2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181540"/>
            <a:ext cx="4176000" cy="5508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arima\Desktop\i (1)ольх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245" y="1181540"/>
            <a:ext cx="4464000" cy="553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963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2771503" y="365125"/>
            <a:ext cx="6400800" cy="347472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ru-RU" sz="4000" b="1" dirty="0"/>
              <a:t>Барбарис сибирский</a:t>
            </a:r>
          </a:p>
        </p:txBody>
      </p:sp>
      <p:pic>
        <p:nvPicPr>
          <p:cNvPr id="1026" name="Picture 2" descr="C:\Users\Darima\Desktop\i (1)барбарик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016" y="1412770"/>
            <a:ext cx="4680000" cy="433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arima\Desktop\i (1)барбарис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89" y="1412777"/>
            <a:ext cx="5184000" cy="5283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230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Виды, включённые в Красную Книгу России: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6603520" y="2705520"/>
            <a:ext cx="5588479" cy="4351338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FF0000"/>
                </a:solidFill>
              </a:rPr>
              <a:t>Венерин башмачок </a:t>
            </a:r>
            <a:endParaRPr lang="ru-RU" sz="4000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2593" y="1690688"/>
            <a:ext cx="6660000" cy="4442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1160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Виды, включённые в Красную Книгу России: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6603520" y="2705520"/>
            <a:ext cx="5588479" cy="4351338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FF0000"/>
                </a:solidFill>
              </a:rPr>
              <a:t>Лук алтайский </a:t>
            </a:r>
            <a:endParaRPr lang="ru-RU" sz="4000" dirty="0">
              <a:solidFill>
                <a:srgbClr val="FF000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24132" y="1833907"/>
            <a:ext cx="5904000" cy="44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2672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Виды, включённые в Красную Книгу России: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3520" y="1690688"/>
            <a:ext cx="6480000" cy="4341600"/>
          </a:xfrm>
          <a:prstGeom prst="rect">
            <a:avLst/>
          </a:prstGeom>
        </p:spPr>
      </p:pic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6603520" y="2705520"/>
            <a:ext cx="5588479" cy="4351338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FF0000"/>
                </a:solidFill>
              </a:rPr>
              <a:t>Обыкновенный аполлон</a:t>
            </a:r>
            <a:endParaRPr lang="ru-RU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6059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Виды, включённые в Красную Книгу России: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6603520" y="2705520"/>
            <a:ext cx="5588479" cy="4351338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FF0000"/>
                </a:solidFill>
              </a:rPr>
              <a:t>Беркут</a:t>
            </a:r>
            <a:endParaRPr lang="ru-RU" sz="4000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67520" y="1846715"/>
            <a:ext cx="6336000" cy="4256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3718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6" y="0"/>
            <a:ext cx="1216062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2890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Виды, включённые в Красную Книгу России: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6603520" y="2705520"/>
            <a:ext cx="5588479" cy="4351338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FF0000"/>
                </a:solidFill>
              </a:rPr>
              <a:t>Дрофа</a:t>
            </a:r>
            <a:endParaRPr lang="ru-RU" sz="4000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67520" y="1584388"/>
            <a:ext cx="6336000" cy="527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6321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Виды, включённые в Красную Книгу России: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6603520" y="2705520"/>
            <a:ext cx="5588479" cy="4351338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FF0000"/>
                </a:solidFill>
              </a:rPr>
              <a:t>Черный Аист</a:t>
            </a:r>
            <a:endParaRPr lang="ru-RU" sz="4000" dirty="0">
              <a:solidFill>
                <a:srgbClr val="FF000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9520" y="1690688"/>
            <a:ext cx="6444000" cy="429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5830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94275" y="294839"/>
            <a:ext cx="3078193" cy="1325563"/>
          </a:xfrm>
        </p:spPr>
        <p:txBody>
          <a:bodyPr>
            <a:normAutofit/>
          </a:bodyPr>
          <a:lstStyle/>
          <a:p>
            <a:r>
              <a:rPr lang="ru-RU" sz="6000" dirty="0" err="1" smtClean="0">
                <a:solidFill>
                  <a:srgbClr val="FF0000"/>
                </a:solidFill>
              </a:rPr>
              <a:t>Алханай</a:t>
            </a:r>
            <a:r>
              <a:rPr lang="ru-RU" sz="6000" dirty="0" smtClean="0">
                <a:solidFill>
                  <a:srgbClr val="FF0000"/>
                </a:solidFill>
              </a:rPr>
              <a:t> </a:t>
            </a:r>
            <a:endParaRPr lang="ru-RU" sz="6000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87451" y="152100"/>
            <a:ext cx="4356000" cy="57172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1280" y="1620402"/>
            <a:ext cx="5328000" cy="399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68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3694" y="0"/>
            <a:ext cx="10515600" cy="1325563"/>
          </a:xfrm>
        </p:spPr>
        <p:txBody>
          <a:bodyPr/>
          <a:lstStyle/>
          <a:p>
            <a:pPr algn="ctr"/>
            <a:r>
              <a:rPr lang="ru-RU" dirty="0" err="1" smtClean="0"/>
              <a:t>Алханай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«Промежуточный мир»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85494" y="1214348"/>
            <a:ext cx="4032000" cy="5643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207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0728" y="0"/>
            <a:ext cx="10515600" cy="845389"/>
          </a:xfrm>
        </p:spPr>
        <p:txBody>
          <a:bodyPr/>
          <a:lstStyle/>
          <a:p>
            <a:pPr algn="ctr"/>
            <a:r>
              <a:rPr lang="ru-RU" dirty="0" smtClean="0"/>
              <a:t>«Щель грешников»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4815" y="422694"/>
            <a:ext cx="3780000" cy="56896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4328" y="1067090"/>
            <a:ext cx="7092000" cy="504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31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ru-RU" dirty="0" smtClean="0"/>
              <a:t>«Ущелье грешников»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74000" y="1007477"/>
            <a:ext cx="6444000" cy="55805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9042" y="5605163"/>
            <a:ext cx="8431499" cy="250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0144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5453" y="0"/>
            <a:ext cx="10515600" cy="1325563"/>
          </a:xfrm>
        </p:spPr>
        <p:txBody>
          <a:bodyPr/>
          <a:lstStyle/>
          <a:p>
            <a:pPr algn="ctr"/>
            <a:r>
              <a:rPr lang="ru-RU" dirty="0" smtClean="0"/>
              <a:t>«Чрево матери»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87253" y="876990"/>
            <a:ext cx="7452000" cy="5593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623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180" y="189386"/>
            <a:ext cx="4104000" cy="6457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67246" y="5938759"/>
            <a:ext cx="58487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/>
              <a:t>Аршан-святой источник</a:t>
            </a:r>
            <a:endParaRPr lang="ru-RU" sz="4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7190" y="416694"/>
            <a:ext cx="3240000" cy="487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469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ru-RU" dirty="0" smtClean="0"/>
              <a:t>Тропы выложены камнями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s.drom.ru/1/pubs/4483/17539/333292.jpg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637" y="1316963"/>
            <a:ext cx="6516000" cy="486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56682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«</a:t>
            </a:r>
            <a:r>
              <a:rPr lang="ru-RU" dirty="0" err="1" smtClean="0"/>
              <a:t>Алханай</a:t>
            </a:r>
            <a:r>
              <a:rPr lang="ru-RU" dirty="0" smtClean="0"/>
              <a:t>» - одна из священных вершин северного буддизма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5077" y="1486566"/>
            <a:ext cx="3456000" cy="51961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8834" y="1761883"/>
            <a:ext cx="6187976" cy="464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08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00977" y="1929142"/>
            <a:ext cx="5091023" cy="4351338"/>
          </a:xfrm>
        </p:spPr>
        <p:txBody>
          <a:bodyPr/>
          <a:lstStyle/>
          <a:p>
            <a:pPr algn="ctr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dirty="0" smtClean="0"/>
              <a:t>Национальный парк "</a:t>
            </a:r>
            <a:r>
              <a:rPr lang="ru-RU" altLang="ru-RU" dirty="0" err="1" smtClean="0"/>
              <a:t>Алханай</a:t>
            </a:r>
            <a:r>
              <a:rPr lang="ru-RU" altLang="ru-RU" dirty="0" smtClean="0"/>
              <a:t>" находится в Забайкалье, </a:t>
            </a:r>
          </a:p>
          <a:p>
            <a:pPr algn="ctr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dirty="0" smtClean="0"/>
              <a:t>на южном склоне  </a:t>
            </a:r>
            <a:r>
              <a:rPr lang="ru-RU" altLang="ru-RU" dirty="0" err="1" smtClean="0"/>
              <a:t>Могойтуйского</a:t>
            </a:r>
            <a:r>
              <a:rPr lang="ru-RU" altLang="ru-RU" dirty="0" smtClean="0"/>
              <a:t> хребта </a:t>
            </a:r>
          </a:p>
          <a:p>
            <a:pPr algn="ctr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dirty="0" smtClean="0"/>
              <a:t>в </a:t>
            </a:r>
            <a:r>
              <a:rPr lang="ru-RU" altLang="ru-RU" dirty="0" err="1" smtClean="0"/>
              <a:t>Дульдургинском</a:t>
            </a:r>
            <a:r>
              <a:rPr lang="ru-RU" altLang="ru-RU" dirty="0" smtClean="0"/>
              <a:t> районе  </a:t>
            </a:r>
            <a:r>
              <a:rPr lang="ru-RU" altLang="ru-RU" dirty="0" err="1" smtClean="0"/>
              <a:t>Агиского</a:t>
            </a:r>
            <a:r>
              <a:rPr lang="ru-RU" altLang="ru-RU" dirty="0" smtClean="0"/>
              <a:t>  Бурятского округа.</a:t>
            </a:r>
            <a:endParaRPr lang="ru-RU" alt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224" y="365125"/>
            <a:ext cx="6931753" cy="555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870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6441" y="0"/>
            <a:ext cx="10515600" cy="1325563"/>
          </a:xfrm>
        </p:spPr>
        <p:txBody>
          <a:bodyPr/>
          <a:lstStyle/>
          <a:p>
            <a:pPr algn="ctr"/>
            <a:r>
              <a:rPr lang="ru-RU" dirty="0" err="1" smtClean="0"/>
              <a:t>Алханайское</a:t>
            </a:r>
            <a:r>
              <a:rPr lang="ru-RU" dirty="0" smtClean="0"/>
              <a:t> </a:t>
            </a:r>
            <a:r>
              <a:rPr lang="ru-RU" dirty="0" err="1" smtClean="0"/>
              <a:t>обоо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16241" y="824960"/>
            <a:ext cx="8856000" cy="59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540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6441" y="0"/>
            <a:ext cx="10515600" cy="1325563"/>
          </a:xfrm>
        </p:spPr>
        <p:txBody>
          <a:bodyPr/>
          <a:lstStyle/>
          <a:p>
            <a:pPr algn="ctr"/>
            <a:r>
              <a:rPr lang="ru-RU" dirty="0" err="1" smtClean="0"/>
              <a:t>Алханайское</a:t>
            </a:r>
            <a:r>
              <a:rPr lang="ru-RU" dirty="0" smtClean="0"/>
              <a:t> </a:t>
            </a:r>
            <a:r>
              <a:rPr lang="ru-RU" dirty="0" err="1" smtClean="0"/>
              <a:t>обоо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118241" y="906178"/>
            <a:ext cx="3852000" cy="579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317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Памятный </a:t>
            </a:r>
            <a:r>
              <a:rPr lang="ru-RU" dirty="0" err="1" smtClean="0"/>
              <a:t>субурган</a:t>
            </a:r>
            <a:r>
              <a:rPr lang="ru-RU" dirty="0" smtClean="0"/>
              <a:t>, посвященный визиту Далай-ламы XIV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79986" y="1566820"/>
            <a:ext cx="7128000" cy="499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567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8419" y="583422"/>
            <a:ext cx="10515600" cy="4351338"/>
          </a:xfrm>
        </p:spPr>
        <p:txBody>
          <a:bodyPr>
            <a:normAutofit/>
          </a:bodyPr>
          <a:lstStyle/>
          <a:p>
            <a:pPr algn="ctr"/>
            <a:r>
              <a:rPr lang="ru-RU" sz="6600" dirty="0" smtClean="0">
                <a:solidFill>
                  <a:srgbClr val="FF0000"/>
                </a:solidFill>
              </a:rPr>
              <a:t>Спасибо за внимание!</a:t>
            </a:r>
            <a:endParaRPr lang="ru-RU" sz="6600" dirty="0">
              <a:solidFill>
                <a:srgbClr val="FF0000"/>
              </a:solidFill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600" y="1690688"/>
            <a:ext cx="7056000" cy="489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6359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31801" y="0"/>
            <a:ext cx="9972000" cy="67269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02988" y="2840270"/>
            <a:ext cx="43649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Площадь- 141 997 га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14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060" y="924825"/>
            <a:ext cx="7488000" cy="5615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71003" y="278494"/>
            <a:ext cx="6452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Национальный парк «</a:t>
            </a:r>
            <a:r>
              <a:rPr lang="ru-RU" sz="3600" dirty="0" err="1" smtClean="0"/>
              <a:t>Алханай</a:t>
            </a:r>
            <a:r>
              <a:rPr lang="ru-RU" sz="3600" dirty="0" smtClean="0"/>
              <a:t>»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56684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15 мая 1999 год – создание парка</a:t>
            </a:r>
            <a:endParaRPr lang="ru-RU" dirty="0"/>
          </a:p>
        </p:txBody>
      </p:sp>
      <p:pic>
        <p:nvPicPr>
          <p:cNvPr id="5" name="Объект 4" descr="http://www.alkhana.ru/assets/components/phpthumbof/cache/%20%D0%9F%D0%B0%D0%B3%D0%BC%D0%B0,%20%D0%94%D0%B0%D0%BC%D0%B1%D0%B8%D0%B5%D0%B2%D0%B0%20%D0%AD%D1%80%D0%B6%D0%B5%D0%BD%D0%B0,%202016.27bd8ad741f2fcaa9582f08f1942f51634.jpg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215" y="2122146"/>
            <a:ext cx="4176000" cy="36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C:\Users\Darima\Desktop\Алханай 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230" y="1302174"/>
            <a:ext cx="3744000" cy="5239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2537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«Храм-ворота»                             «</a:t>
            </a:r>
            <a:r>
              <a:rPr lang="ru-RU" dirty="0" err="1" smtClean="0"/>
              <a:t>Алханай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0308" y="1946395"/>
            <a:ext cx="6288061" cy="43513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8369" y="2560214"/>
            <a:ext cx="5328366" cy="399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2442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30" y="929832"/>
            <a:ext cx="7776000" cy="5953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94958" y="345057"/>
            <a:ext cx="5952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Национальный парк «</a:t>
            </a:r>
            <a:r>
              <a:rPr lang="ru-RU" sz="3200" dirty="0" err="1" smtClean="0"/>
              <a:t>Алханай</a:t>
            </a:r>
            <a:r>
              <a:rPr lang="ru-RU" sz="3200" dirty="0" smtClean="0"/>
              <a:t>»</a:t>
            </a:r>
            <a:endParaRPr lang="ru-RU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8540151" y="1514607"/>
            <a:ext cx="322628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800" i="1" dirty="0"/>
              <a:t>Средняя температура января: </a:t>
            </a:r>
            <a:r>
              <a:rPr lang="ru-RU" sz="2800" dirty="0">
                <a:solidFill>
                  <a:schemeClr val="tx2"/>
                </a:solidFill>
              </a:rPr>
              <a:t>-22.4… –22.7 .</a:t>
            </a:r>
          </a:p>
          <a:p>
            <a:pPr>
              <a:defRPr/>
            </a:pPr>
            <a:r>
              <a:rPr lang="ru-RU" sz="2800" dirty="0"/>
              <a:t>  </a:t>
            </a:r>
            <a:r>
              <a:rPr lang="ru-RU" sz="2800" i="1" dirty="0"/>
              <a:t>Средняя температура июля</a:t>
            </a:r>
            <a:r>
              <a:rPr lang="ru-RU" sz="2800" dirty="0">
                <a:solidFill>
                  <a:srgbClr val="FF0000"/>
                </a:solidFill>
              </a:rPr>
              <a:t>: +18.3…+18.6 </a:t>
            </a:r>
            <a:r>
              <a:rPr lang="ru-RU" sz="2800" dirty="0"/>
              <a:t>.</a:t>
            </a:r>
          </a:p>
          <a:p>
            <a:pPr>
              <a:defRPr/>
            </a:pPr>
            <a:r>
              <a:rPr lang="ru-RU" sz="2800" dirty="0"/>
              <a:t> </a:t>
            </a:r>
            <a:r>
              <a:rPr lang="ru-RU" sz="2800" i="1" dirty="0"/>
              <a:t>Годовая сумма осадков </a:t>
            </a:r>
            <a:r>
              <a:rPr lang="ru-RU" sz="2800" dirty="0"/>
              <a:t>– 400 мм .</a:t>
            </a:r>
          </a:p>
        </p:txBody>
      </p:sp>
    </p:spTree>
    <p:extLst>
      <p:ext uri="{BB962C8B-B14F-4D97-AF65-F5344CB8AC3E}">
        <p14:creationId xmlns:p14="http://schemas.microsoft.com/office/powerpoint/2010/main" val="2924941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/>
          <a:lstStyle/>
          <a:p>
            <a:pPr algn="ctr"/>
            <a:r>
              <a:rPr lang="ru-RU" dirty="0" smtClean="0"/>
              <a:t>Р. </a:t>
            </a:r>
            <a:r>
              <a:rPr lang="ru-RU" dirty="0" err="1" smtClean="0"/>
              <a:t>Иля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15999" y="990584"/>
            <a:ext cx="7560000" cy="566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391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1361</Words>
  <Application>Microsoft Office PowerPoint</Application>
  <PresentationFormat>Широкоэкранный</PresentationFormat>
  <Paragraphs>99</Paragraphs>
  <Slides>33</Slides>
  <Notes>21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9" baseType="lpstr">
      <vt:lpstr>Arial</vt:lpstr>
      <vt:lpstr>Calibri</vt:lpstr>
      <vt:lpstr>Calibri Light</vt:lpstr>
      <vt:lpstr>Times New Roman</vt:lpstr>
      <vt:lpstr>Verdana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15 мая 1999 год – создание парка</vt:lpstr>
      <vt:lpstr>«Храм-ворота»                             «Алханай»</vt:lpstr>
      <vt:lpstr>Презентация PowerPoint</vt:lpstr>
      <vt:lpstr>Р. Иля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Виды, включённые в Красную Книгу России:</vt:lpstr>
      <vt:lpstr>Виды, включённые в Красную Книгу России:</vt:lpstr>
      <vt:lpstr>Виды, включённые в Красную Книгу России:</vt:lpstr>
      <vt:lpstr>Виды, включённые в Красную Книгу России:</vt:lpstr>
      <vt:lpstr>Виды, включённые в Красную Книгу России:</vt:lpstr>
      <vt:lpstr>Виды, включённые в Красную Книгу России:</vt:lpstr>
      <vt:lpstr>Алханай </vt:lpstr>
      <vt:lpstr>Алханай «Промежуточный мир»</vt:lpstr>
      <vt:lpstr>«Щель грешников»</vt:lpstr>
      <vt:lpstr>«Ущелье грешников»</vt:lpstr>
      <vt:lpstr>«Чрево матери»</vt:lpstr>
      <vt:lpstr>Презентация PowerPoint</vt:lpstr>
      <vt:lpstr>Тропы выложены камнями</vt:lpstr>
      <vt:lpstr>«Алханай» - одна из священных вершин северного буддизма</vt:lpstr>
      <vt:lpstr>Алханайское обоо</vt:lpstr>
      <vt:lpstr>Алханайское обоо</vt:lpstr>
      <vt:lpstr>Памятный субурган, посвященный визиту Далай-ламы XIV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BEST</dc:creator>
  <cp:lastModifiedBy>BEST</cp:lastModifiedBy>
  <cp:revision>12</cp:revision>
  <dcterms:created xsi:type="dcterms:W3CDTF">2016-10-19T16:33:47Z</dcterms:created>
  <dcterms:modified xsi:type="dcterms:W3CDTF">2016-10-26T15:55:59Z</dcterms:modified>
</cp:coreProperties>
</file>